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85"/>
  </p:notesMasterIdLst>
  <p:sldIdLst>
    <p:sldId id="799" r:id="rId2"/>
    <p:sldId id="667" r:id="rId3"/>
    <p:sldId id="1042" r:id="rId4"/>
    <p:sldId id="1056" r:id="rId5"/>
    <p:sldId id="644" r:id="rId6"/>
    <p:sldId id="1026" r:id="rId7"/>
    <p:sldId id="676" r:id="rId8"/>
    <p:sldId id="673" r:id="rId9"/>
    <p:sldId id="646" r:id="rId10"/>
    <p:sldId id="798" r:id="rId11"/>
    <p:sldId id="1057" r:id="rId12"/>
    <p:sldId id="805" r:id="rId13"/>
    <p:sldId id="806" r:id="rId14"/>
    <p:sldId id="761" r:id="rId15"/>
    <p:sldId id="888" r:id="rId16"/>
    <p:sldId id="1031" r:id="rId17"/>
    <p:sldId id="925" r:id="rId18"/>
    <p:sldId id="926" r:id="rId19"/>
    <p:sldId id="929" r:id="rId20"/>
    <p:sldId id="1044" r:id="rId21"/>
    <p:sldId id="1059" r:id="rId22"/>
    <p:sldId id="479" r:id="rId23"/>
    <p:sldId id="939" r:id="rId24"/>
    <p:sldId id="941" r:id="rId25"/>
    <p:sldId id="403" r:id="rId26"/>
    <p:sldId id="948" r:id="rId27"/>
    <p:sldId id="949" r:id="rId28"/>
    <p:sldId id="950" r:id="rId29"/>
    <p:sldId id="951" r:id="rId30"/>
    <p:sldId id="954" r:id="rId31"/>
    <p:sldId id="634" r:id="rId32"/>
    <p:sldId id="1058" r:id="rId33"/>
    <p:sldId id="832" r:id="rId34"/>
    <p:sldId id="959" r:id="rId35"/>
    <p:sldId id="835" r:id="rId36"/>
    <p:sldId id="836" r:id="rId37"/>
    <p:sldId id="288" r:id="rId38"/>
    <p:sldId id="289" r:id="rId39"/>
    <p:sldId id="961" r:id="rId40"/>
    <p:sldId id="742" r:id="rId41"/>
    <p:sldId id="960" r:id="rId42"/>
    <p:sldId id="320" r:id="rId43"/>
    <p:sldId id="318" r:id="rId44"/>
    <p:sldId id="385" r:id="rId45"/>
    <p:sldId id="277" r:id="rId46"/>
    <p:sldId id="322" r:id="rId47"/>
    <p:sldId id="374" r:id="rId48"/>
    <p:sldId id="840" r:id="rId49"/>
    <p:sldId id="287" r:id="rId50"/>
    <p:sldId id="310" r:id="rId51"/>
    <p:sldId id="841" r:id="rId52"/>
    <p:sldId id="292" r:id="rId53"/>
    <p:sldId id="843" r:id="rId54"/>
    <p:sldId id="846" r:id="rId55"/>
    <p:sldId id="390" r:id="rId56"/>
    <p:sldId id="847" r:id="rId57"/>
    <p:sldId id="851" r:id="rId58"/>
    <p:sldId id="852" r:id="rId59"/>
    <p:sldId id="962" r:id="rId60"/>
    <p:sldId id="854" r:id="rId61"/>
    <p:sldId id="855" r:id="rId62"/>
    <p:sldId id="423" r:id="rId63"/>
    <p:sldId id="963" r:id="rId64"/>
    <p:sldId id="1046" r:id="rId65"/>
    <p:sldId id="865" r:id="rId66"/>
    <p:sldId id="779" r:id="rId67"/>
    <p:sldId id="966" r:id="rId68"/>
    <p:sldId id="590" r:id="rId69"/>
    <p:sldId id="599" r:id="rId70"/>
    <p:sldId id="635" r:id="rId71"/>
    <p:sldId id="969" r:id="rId72"/>
    <p:sldId id="1409" r:id="rId73"/>
    <p:sldId id="1362" r:id="rId74"/>
    <p:sldId id="971" r:id="rId75"/>
    <p:sldId id="839" r:id="rId76"/>
    <p:sldId id="882" r:id="rId77"/>
    <p:sldId id="1410" r:id="rId78"/>
    <p:sldId id="1052" r:id="rId79"/>
    <p:sldId id="1412" r:id="rId80"/>
    <p:sldId id="1054" r:id="rId81"/>
    <p:sldId id="1055" r:id="rId82"/>
    <p:sldId id="1413" r:id="rId83"/>
    <p:sldId id="1414" r:id="rId8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6F"/>
    <a:srgbClr val="0033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25"/>
    <p:restoredTop sz="86544"/>
  </p:normalViewPr>
  <p:slideViewPr>
    <p:cSldViewPr snapToGrid="0" snapToObjects="1">
      <p:cViewPr>
        <p:scale>
          <a:sx n="70" d="100"/>
          <a:sy n="70" d="100"/>
        </p:scale>
        <p:origin x="112" y="-152"/>
      </p:cViewPr>
      <p:guideLst/>
    </p:cSldViewPr>
  </p:slideViewPr>
  <p:outlineViewPr>
    <p:cViewPr>
      <p:scale>
        <a:sx n="33" d="100"/>
        <a:sy n="33" d="100"/>
      </p:scale>
      <p:origin x="0" y="-68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7FCF6-EFB3-5B4C-BEE3-324CB924C166}" type="datetimeFigureOut">
              <a:rPr lang="en-US" smtClean="0"/>
              <a:t>9/25/26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6FCA98-4858-B74D-A804-C53CDDC5A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8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AF2342EB-A93A-1441-B410-5C65A5BE16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AD6C1AB6-DFBF-5041-B19B-9F8DD777A5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96397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12CC778A-B0F3-FA4B-B0B8-445397CAE6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8D621FCE-A7EF-784B-B04A-6F393E261F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3193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693B9-C343-4C18-2AAE-8DD354C23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48C84E8B-B0C1-077D-1994-E04032A903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AC1F387-0694-A587-6081-36743CAF04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70781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4BAA-98C3-ED8E-3864-E91E2E59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D2FF21C1-7A6D-A24C-EB85-4D00660A75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80AE0FCD-7437-3287-ACC4-B61F91BF02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0116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2FF3CA41-5A71-0647-B69E-132597566C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A3F21EB3-6326-684F-A684-44721CBB9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92912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>
            <a:extLst>
              <a:ext uri="{FF2B5EF4-FFF2-40B4-BE49-F238E27FC236}">
                <a16:creationId xmlns:a16="http://schemas.microsoft.com/office/drawing/2014/main" id="{2FF3CA41-5A71-0647-B69E-132597566C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>
            <a:extLst>
              <a:ext uri="{FF2B5EF4-FFF2-40B4-BE49-F238E27FC236}">
                <a16:creationId xmlns:a16="http://schemas.microsoft.com/office/drawing/2014/main" id="{A3F21EB3-6326-684F-A684-44721CBB9E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0720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442370FA-466E-1245-BD83-D398A7116C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EDC00BB4-7B76-AD4E-B7B4-B201D52D27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6335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65657C1C-8910-E742-867E-01ED8CF0DAA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F234A0CD-4668-4848-AF76-24114ECB5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474890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>
            <a:extLst>
              <a:ext uri="{FF2B5EF4-FFF2-40B4-BE49-F238E27FC236}">
                <a16:creationId xmlns:a16="http://schemas.microsoft.com/office/drawing/2014/main" id="{7A42F3E0-A2DC-BC44-965F-5F2ACBAB89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6" name="Notes Placeholder 2">
            <a:extLst>
              <a:ext uri="{FF2B5EF4-FFF2-40B4-BE49-F238E27FC236}">
                <a16:creationId xmlns:a16="http://schemas.microsoft.com/office/drawing/2014/main" id="{C82C72C6-4146-5C49-A16C-1F6D02EA9D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64346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>
            <a:extLst>
              <a:ext uri="{FF2B5EF4-FFF2-40B4-BE49-F238E27FC236}">
                <a16:creationId xmlns:a16="http://schemas.microsoft.com/office/drawing/2014/main" id="{48E180EE-EAA4-B24C-B83C-79CA9005E3B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4" name="Notes Placeholder 2">
            <a:extLst>
              <a:ext uri="{FF2B5EF4-FFF2-40B4-BE49-F238E27FC236}">
                <a16:creationId xmlns:a16="http://schemas.microsoft.com/office/drawing/2014/main" id="{9D2B2118-13BD-8346-AA3D-B157ADDBD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82728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BDD7E-5516-E57A-9A94-8743FCCAE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D84450CE-1411-B5EB-A8ED-AF66980F6C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C1CFA866-94C4-C473-6D12-177C954E0E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735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FA2C4D5C-B6CE-5D46-84B0-4202A5552C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D2475639-8F1C-1748-BB66-C4E494F01B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2" tIns="45716" rIns="91432" bIns="45716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1221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A314E5B9-BBC1-F04E-9191-1BB645380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E6303CE8-4469-7B4B-B3D0-554434896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14645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>
            <a:extLst>
              <a:ext uri="{FF2B5EF4-FFF2-40B4-BE49-F238E27FC236}">
                <a16:creationId xmlns:a16="http://schemas.microsoft.com/office/drawing/2014/main" id="{90F1F6F6-08BD-2F4B-AF22-F344B46B88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2" name="Rectangle 3">
            <a:extLst>
              <a:ext uri="{FF2B5EF4-FFF2-40B4-BE49-F238E27FC236}">
                <a16:creationId xmlns:a16="http://schemas.microsoft.com/office/drawing/2014/main" id="{481CA2F4-63D3-7047-8AAE-2D26093083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54343" tIns="27171" rIns="54343" bIns="27171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5371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>
            <a:extLst>
              <a:ext uri="{FF2B5EF4-FFF2-40B4-BE49-F238E27FC236}">
                <a16:creationId xmlns:a16="http://schemas.microsoft.com/office/drawing/2014/main" id="{A314E5B9-BBC1-F04E-9191-1BB645380B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0" name="Rectangle 3">
            <a:extLst>
              <a:ext uri="{FF2B5EF4-FFF2-40B4-BE49-F238E27FC236}">
                <a16:creationId xmlns:a16="http://schemas.microsoft.com/office/drawing/2014/main" id="{E6303CE8-4469-7B4B-B3D0-554434896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13779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2073D-9CF5-346E-61DD-B03EDC11E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82253662-F171-D413-543E-F2B1BD8BF0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7E9E906E-770D-D669-2652-1B2CE3CD12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dirty="0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8739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35E74-B3AB-EFF9-17F0-9948659A1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27848DA5-4DEE-6FE5-76EC-EE23FCC419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DE9095C5-EA5E-D80A-22F6-70DE69803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2" tIns="45716" rIns="91432" bIns="45716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35172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6FCA98-4858-B74D-A804-C53CDDC5AB6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3511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3" name="Rectangle 2">
            <a:extLst>
              <a:ext uri="{FF2B5EF4-FFF2-40B4-BE49-F238E27FC236}">
                <a16:creationId xmlns:a16="http://schemas.microsoft.com/office/drawing/2014/main" id="{26A94B77-03B6-A44C-96C2-8394589366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4" name="Rectangle 3">
            <a:extLst>
              <a:ext uri="{FF2B5EF4-FFF2-40B4-BE49-F238E27FC236}">
                <a16:creationId xmlns:a16="http://schemas.microsoft.com/office/drawing/2014/main" id="{B6EBECEC-1F0D-264C-96CE-671B9CA16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22740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1362D-4034-3DA2-B0C8-E32391DDA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25DD46F7-E63C-2948-A2AC-B9EFEA65B9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D9E5E508-B304-2603-8692-EFF5864F78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164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04A751C3-08FD-F64D-BFD8-B65979AC87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54305313-BEF2-1847-B2AE-96EC1EBDE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2" tIns="45716" rIns="91432" bIns="45716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75208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4BF9E2AE-488E-9644-BE10-ACD6D44939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067616CC-3F4C-0D45-BB33-A9D1B9DC78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25332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BC7070CC-F265-7B4C-9454-3CD20E5B3C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32C5239F-9D13-F645-AEC3-F42FE632E5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3169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>
            <a:extLst>
              <a:ext uri="{FF2B5EF4-FFF2-40B4-BE49-F238E27FC236}">
                <a16:creationId xmlns:a16="http://schemas.microsoft.com/office/drawing/2014/main" id="{9729DD4D-40D9-694C-B5A7-E647E66B2F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>
            <a:extLst>
              <a:ext uri="{FF2B5EF4-FFF2-40B4-BE49-F238E27FC236}">
                <a16:creationId xmlns:a16="http://schemas.microsoft.com/office/drawing/2014/main" id="{6F2122B8-F2B0-FE4E-80A9-C022ABA4A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916015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5" name="Rectangle 2">
            <a:extLst>
              <a:ext uri="{FF2B5EF4-FFF2-40B4-BE49-F238E27FC236}">
                <a16:creationId xmlns:a16="http://schemas.microsoft.com/office/drawing/2014/main" id="{47A63944-F2F1-804D-A225-95B92BB1D3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0466" name="Rectangle 3">
            <a:extLst>
              <a:ext uri="{FF2B5EF4-FFF2-40B4-BE49-F238E27FC236}">
                <a16:creationId xmlns:a16="http://schemas.microsoft.com/office/drawing/2014/main" id="{BB3D8261-6FC0-9B45-A195-169301AF52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2" tIns="45716" rIns="91432" bIns="45716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41224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3" name="Rectangle 2">
            <a:extLst>
              <a:ext uri="{FF2B5EF4-FFF2-40B4-BE49-F238E27FC236}">
                <a16:creationId xmlns:a16="http://schemas.microsoft.com/office/drawing/2014/main" id="{11EA2006-8C3D-B34A-A546-CF5A7DBA3F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2514" name="Rectangle 3">
            <a:extLst>
              <a:ext uri="{FF2B5EF4-FFF2-40B4-BE49-F238E27FC236}">
                <a16:creationId xmlns:a16="http://schemas.microsoft.com/office/drawing/2014/main" id="{3361D545-D1A8-A64F-A429-A296FF24B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34383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2">
            <a:extLst>
              <a:ext uri="{FF2B5EF4-FFF2-40B4-BE49-F238E27FC236}">
                <a16:creationId xmlns:a16="http://schemas.microsoft.com/office/drawing/2014/main" id="{56F3A6DC-84A2-F748-9524-4D435AE7B4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2" name="Rectangle 3">
            <a:extLst>
              <a:ext uri="{FF2B5EF4-FFF2-40B4-BE49-F238E27FC236}">
                <a16:creationId xmlns:a16="http://schemas.microsoft.com/office/drawing/2014/main" id="{24672F7F-6F6F-B742-B14A-331045CCC6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718684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Rectangle 2">
            <a:extLst>
              <a:ext uri="{FF2B5EF4-FFF2-40B4-BE49-F238E27FC236}">
                <a16:creationId xmlns:a16="http://schemas.microsoft.com/office/drawing/2014/main" id="{DFA4B715-8A3C-134F-B8AF-5B80CBEC58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6610" name="Rectangle 3">
            <a:extLst>
              <a:ext uri="{FF2B5EF4-FFF2-40B4-BE49-F238E27FC236}">
                <a16:creationId xmlns:a16="http://schemas.microsoft.com/office/drawing/2014/main" id="{3A4C0E96-8868-B04E-86EE-850865BD18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10054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7" name="Rectangle 2">
            <a:extLst>
              <a:ext uri="{FF2B5EF4-FFF2-40B4-BE49-F238E27FC236}">
                <a16:creationId xmlns:a16="http://schemas.microsoft.com/office/drawing/2014/main" id="{2F23E972-6B7E-5C46-A5BC-1120B8297F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98658" name="Rectangle 3">
            <a:extLst>
              <a:ext uri="{FF2B5EF4-FFF2-40B4-BE49-F238E27FC236}">
                <a16:creationId xmlns:a16="http://schemas.microsoft.com/office/drawing/2014/main" id="{63EF346E-7E18-B64D-A82F-B3DFF7622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3036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>
            <a:extLst>
              <a:ext uri="{FF2B5EF4-FFF2-40B4-BE49-F238E27FC236}">
                <a16:creationId xmlns:a16="http://schemas.microsoft.com/office/drawing/2014/main" id="{90F45421-B551-9446-850B-FFEB44D634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3426" name="Rectangle 3">
            <a:extLst>
              <a:ext uri="{FF2B5EF4-FFF2-40B4-BE49-F238E27FC236}">
                <a16:creationId xmlns:a16="http://schemas.microsoft.com/office/drawing/2014/main" id="{3ADDF3B5-1EE6-D047-90B6-5282BA9C7B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32" tIns="45716" rIns="91432" bIns="45716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424602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Rectangle 2">
            <a:extLst>
              <a:ext uri="{FF2B5EF4-FFF2-40B4-BE49-F238E27FC236}">
                <a16:creationId xmlns:a16="http://schemas.microsoft.com/office/drawing/2014/main" id="{B112CB4D-036C-1E40-B75B-6B912307A9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Rectangle 3">
            <a:extLst>
              <a:ext uri="{FF2B5EF4-FFF2-40B4-BE49-F238E27FC236}">
                <a16:creationId xmlns:a16="http://schemas.microsoft.com/office/drawing/2014/main" id="{BD998458-E9DB-654D-9F7B-E2EA92B354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978962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2">
            <a:extLst>
              <a:ext uri="{FF2B5EF4-FFF2-40B4-BE49-F238E27FC236}">
                <a16:creationId xmlns:a16="http://schemas.microsoft.com/office/drawing/2014/main" id="{26B08EE0-A859-E340-ACDB-B1EC92BEF3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18786" name="Rectangle 3">
            <a:extLst>
              <a:ext uri="{FF2B5EF4-FFF2-40B4-BE49-F238E27FC236}">
                <a16:creationId xmlns:a16="http://schemas.microsoft.com/office/drawing/2014/main" id="{99C17852-CBB0-B344-8249-265A876B43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4" tIns="45712" rIns="91424" bIns="45712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9461298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>
            <a:extLst>
              <a:ext uri="{FF2B5EF4-FFF2-40B4-BE49-F238E27FC236}">
                <a16:creationId xmlns:a16="http://schemas.microsoft.com/office/drawing/2014/main" id="{E47DDAD1-1D73-894C-9E57-60EFDE8783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194" name="Rectangle 3">
            <a:extLst>
              <a:ext uri="{FF2B5EF4-FFF2-40B4-BE49-F238E27FC236}">
                <a16:creationId xmlns:a16="http://schemas.microsoft.com/office/drawing/2014/main" id="{6DA63892-5B07-2D4B-A5E5-526ACC7478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4" tIns="45710" rIns="91424" bIns="45710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245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E56AD097-36DB-A54C-A670-D90969F27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734190DC-C2A9-9A47-821C-1D14859CC8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424" tIns="45710" rIns="91424" bIns="45710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4113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3" name="Rectangle 2">
            <a:extLst>
              <a:ext uri="{FF2B5EF4-FFF2-40B4-BE49-F238E27FC236}">
                <a16:creationId xmlns:a16="http://schemas.microsoft.com/office/drawing/2014/main" id="{B0470AC6-E982-8C4E-A701-DA3BE96B13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59074" name="Rectangle 3">
            <a:extLst>
              <a:ext uri="{FF2B5EF4-FFF2-40B4-BE49-F238E27FC236}">
                <a16:creationId xmlns:a16="http://schemas.microsoft.com/office/drawing/2014/main" id="{2FF9A3C5-7FAB-F749-BFD0-F8E34AFAEC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54338" tIns="27168" rIns="54338" bIns="27168"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46999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DA1E3-E0D6-47DD-9FA4-168629C0A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5812DC0A-7BE0-CF94-53DC-D0AACD5756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445A61CE-E414-FE1C-C283-0A885DB777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227324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D7825-967D-9E14-9497-50A3288E3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DCF104DB-23BE-A088-7023-AE2B8BCC76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058A05A0-9E34-B6E4-1F63-58051C43C4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11374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31F7E-68C2-1B8F-27CF-A13C4AA7E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901EA61C-4A16-963D-629E-9DC3E2F3B6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02139C2D-8021-3E8B-2E54-2062DB1934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01543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65C40-34D3-2E0D-3C4D-E4DC6BFE1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CE784AF2-9AF7-2BE2-F80E-20A828239A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B5286548-3BE1-2007-3998-705E13CDE3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16404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54EB-3F50-BA1B-193B-08B602F86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4EA8D259-79FD-3DAD-ABBF-282E2259D2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16E280DE-9734-EB49-9691-A57D4B426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76121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52AA7-2654-63CD-5F1D-7C5BCD7F3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201E7095-C203-BB5A-1F32-51AA80A3B0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EA4E0CFE-7238-7C74-E339-46EA1C65BB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432965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E5B60-7141-6F18-A025-3348A1BD3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8310FED3-236B-17C8-CA0E-FC48CD29EB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9E01819A-7A89-90DC-F69D-6B60706EC1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Helvetica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53758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5180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0680" y="2942114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ACD81-F251-4348-8B2A-A92A07BC20D3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D27FB6-6D92-FF45-8D6E-EAE77D8D5A9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6674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9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132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60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5610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ACD81-F251-4348-8B2A-A92A07BC20D3}" type="datetimeFigureOut">
              <a:rPr lang="en-US" smtClean="0"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D27FB6-6D92-FF45-8D6E-EAE77D8D5A9C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38200" y="1691640"/>
            <a:ext cx="105156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880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Font typeface="Wingdings" charset="2"/>
        <a:buChar char="§"/>
        <a:defRPr sz="28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Arial"/>
        <a:buChar char="•"/>
        <a:defRPr sz="24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C00000"/>
        </a:buClr>
        <a:buFont typeface="Wingdings" charset="2"/>
        <a:buChar char="ü"/>
        <a:defRPr sz="20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1" kern="1200">
          <a:ln>
            <a:solidFill>
              <a:srgbClr val="00406F"/>
            </a:solidFill>
          </a:ln>
          <a:solidFill>
            <a:srgbClr val="00406F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://www.amazon.com/dp/B0145G2FFM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e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7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26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emf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em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>
            <a:extLst>
              <a:ext uri="{FF2B5EF4-FFF2-40B4-BE49-F238E27FC236}">
                <a16:creationId xmlns:a16="http://schemas.microsoft.com/office/drawing/2014/main" id="{EEEE02CD-CED0-434A-8793-BA9DC20FCE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0014" y="251431"/>
            <a:ext cx="10451971" cy="1303821"/>
          </a:xfrm>
        </p:spPr>
        <p:txBody>
          <a:bodyPr>
            <a:noAutofit/>
          </a:bodyPr>
          <a:lstStyle/>
          <a:p>
            <a:pPr algn="ctr"/>
            <a:br>
              <a:rPr lang="en-US" altLang="x-none" sz="32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32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32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7FFF0CB-C2F1-EB4E-BEBE-D4991265A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53656" y="2106820"/>
            <a:ext cx="9576613" cy="43334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30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James W. Hall III, PhD</a:t>
            </a:r>
            <a:endParaRPr lang="en-US" sz="3000" i="1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6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Professor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6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Salus at Drexel University 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6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University of Hawaii</a:t>
            </a:r>
          </a:p>
          <a:p>
            <a:pPr marL="0" indent="0" algn="ctr">
              <a:buNone/>
              <a:defRPr/>
            </a:pPr>
            <a:r>
              <a:rPr lang="en-US" sz="26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jh4325@drexel.edu</a:t>
            </a:r>
            <a:endParaRPr lang="en-US" sz="2600" dirty="0">
              <a:solidFill>
                <a:srgbClr val="AAAC00"/>
              </a:solidFill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endParaRPr lang="en-US" sz="2600" i="1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 marL="0" indent="0" algn="ctr">
              <a:buNone/>
            </a:pPr>
            <a:r>
              <a:rPr lang="en-US" sz="3000" b="0" dirty="0">
                <a:latin typeface="Arial Rounded MT Bold" panose="020F0704030504030204" pitchFamily="34" charset="77"/>
              </a:rPr>
              <a:t>Jayashree </a:t>
            </a:r>
            <a:r>
              <a:rPr lang="en-US" sz="3000" b="0" dirty="0" err="1">
                <a:latin typeface="Arial Rounded MT Bold" panose="020F0704030504030204" pitchFamily="34" charset="77"/>
              </a:rPr>
              <a:t>Seethapathy</a:t>
            </a:r>
            <a:r>
              <a:rPr lang="en-US" sz="3000" b="0" dirty="0">
                <a:latin typeface="Arial Rounded MT Bold" panose="020F0704030504030204" pitchFamily="34" charset="77"/>
              </a:rPr>
              <a:t>, PhD</a:t>
            </a:r>
            <a:endParaRPr lang="en-US" sz="3000" dirty="0">
              <a:latin typeface="Arial Rounded MT Bold" panose="020F0704030504030204" pitchFamily="34" charset="77"/>
            </a:endParaRPr>
          </a:p>
          <a:p>
            <a:pPr marL="0" indent="0" algn="ctr">
              <a:buNone/>
            </a:pPr>
            <a:r>
              <a:rPr lang="en-US" sz="2600" i="1" dirty="0">
                <a:latin typeface="Arial Rounded MT Bold" panose="020F0704030504030204" pitchFamily="34" charset="77"/>
              </a:rPr>
              <a:t>Associate Professor and Head </a:t>
            </a:r>
          </a:p>
          <a:p>
            <a:pPr marL="0" indent="0" algn="ctr">
              <a:buNone/>
            </a:pPr>
            <a:r>
              <a:rPr lang="en-US" sz="2600" i="1" dirty="0">
                <a:latin typeface="Arial Rounded MT Bold" panose="020F0704030504030204" pitchFamily="34" charset="77"/>
              </a:rPr>
              <a:t>Department of Audiology</a:t>
            </a:r>
          </a:p>
          <a:p>
            <a:pPr marL="0" indent="0" algn="ctr">
              <a:buNone/>
            </a:pPr>
            <a:r>
              <a:rPr lang="en-US" sz="2600" i="1" dirty="0">
                <a:latin typeface="Arial Rounded MT Bold" panose="020F0704030504030204" pitchFamily="34" charset="77"/>
              </a:rPr>
              <a:t>Sri Ramachandra Faculty of Audiology and Speech Pathology </a:t>
            </a:r>
          </a:p>
          <a:p>
            <a:pPr algn="ctr">
              <a:lnSpc>
                <a:spcPct val="90000"/>
              </a:lnSpc>
              <a:buFont typeface="Wingdings" charset="0"/>
              <a:buNone/>
              <a:defRPr/>
            </a:pPr>
            <a:endParaRPr lang="en-US" sz="2600" i="1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A logo of a person's ear&#10;&#10;AI-generated content may be incorrect.">
            <a:extLst>
              <a:ext uri="{FF2B5EF4-FFF2-40B4-BE49-F238E27FC236}">
                <a16:creationId xmlns:a16="http://schemas.microsoft.com/office/drawing/2014/main" id="{1A8CC309-2BB9-7C12-A05A-0FC26A2409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18" y="3517901"/>
            <a:ext cx="1117600" cy="1511300"/>
          </a:xfrm>
          <a:prstGeom prst="rect">
            <a:avLst/>
          </a:prstGeom>
        </p:spPr>
      </p:pic>
      <p:pic>
        <p:nvPicPr>
          <p:cNvPr id="6" name="Picture 5" descr="A logo of a person's ear&#10;&#10;AI-generated content may be incorrect.">
            <a:extLst>
              <a:ext uri="{FF2B5EF4-FFF2-40B4-BE49-F238E27FC236}">
                <a16:creationId xmlns:a16="http://schemas.microsoft.com/office/drawing/2014/main" id="{0D6954C7-1362-84AB-BB2E-5F72C106F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1162" y="3429000"/>
            <a:ext cx="1117600" cy="1511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F263EB-1E7E-A7C2-219B-42FDACA7F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5625" y="30176"/>
            <a:ext cx="7772400" cy="77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676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DA31EC-B844-EC42-AD64-14104E70E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/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/>
              <a:t>9:00 am	Objective techniques for auditory assessment of infants</a:t>
            </a:r>
          </a:p>
          <a:p>
            <a:pPr marL="0" indent="0">
              <a:buNone/>
            </a:pPr>
            <a:r>
              <a:rPr lang="en-US" sz="2400" dirty="0"/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/>
              <a:t>10:30 am	Break</a:t>
            </a:r>
          </a:p>
          <a:p>
            <a:pPr marL="0" indent="0">
              <a:buNone/>
            </a:pPr>
            <a:r>
              <a:rPr lang="en-US" sz="2400" dirty="0"/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/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/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E9B64C-CACF-AA7D-15ED-9CCF2E6B7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0"/>
            <a:ext cx="105156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Time-Ordered Agenda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2455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9C513-C20E-9952-E9BC-7519CD58D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86F74467-868F-BC6D-1852-2B1A475D3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00360"/>
            <a:ext cx="10515600" cy="1461611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Handouts (jh4325@drexel.edu)</a:t>
            </a: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F54AD4D-CF92-35FB-1177-CF5964635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8452" y="2270442"/>
            <a:ext cx="3039407" cy="3933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AD43CD-4377-F5C3-ABF9-0588CD32D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246933"/>
            <a:ext cx="4028440" cy="1980368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A38DBB40-B6D6-31F8-26AD-3E943E7750AD}"/>
              </a:ext>
            </a:extLst>
          </p:cNvPr>
          <p:cNvSpPr txBox="1">
            <a:spLocks noChangeArrowheads="1"/>
          </p:cNvSpPr>
          <p:nvPr/>
        </p:nvSpPr>
        <p:spPr>
          <a:xfrm>
            <a:off x="480281" y="5466155"/>
            <a:ext cx="4744278" cy="7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altLang="en-US" sz="16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Journal of Hearing Science, 2016</a:t>
            </a: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E9A4D1E-D14B-553E-4174-F9D19BE072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3330" y="2915111"/>
            <a:ext cx="4113819" cy="2644012"/>
          </a:xfrm>
          <a:prstGeom prst="rect">
            <a:avLst/>
          </a:prstGeom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5DA47184-60A7-8B1F-F51C-E8545D193DDE}"/>
              </a:ext>
            </a:extLst>
          </p:cNvPr>
          <p:cNvSpPr txBox="1">
            <a:spLocks noChangeArrowheads="1"/>
          </p:cNvSpPr>
          <p:nvPr/>
        </p:nvSpPr>
        <p:spPr>
          <a:xfrm>
            <a:off x="8987149" y="6261949"/>
            <a:ext cx="2606040" cy="465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altLang="en-US" sz="16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1992</a:t>
            </a: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9E214761-2298-F1E2-31E4-8A5E9CAD019F}"/>
              </a:ext>
            </a:extLst>
          </p:cNvPr>
          <p:cNvSpPr txBox="1">
            <a:spLocks noChangeArrowheads="1"/>
          </p:cNvSpPr>
          <p:nvPr/>
        </p:nvSpPr>
        <p:spPr>
          <a:xfrm>
            <a:off x="5507871" y="5785597"/>
            <a:ext cx="2606040" cy="465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altLang="en-US" sz="16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2020</a:t>
            </a:r>
            <a:endParaRPr lang="en-US" altLang="en-US" sz="16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28996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DF51F-06F9-27A0-1B7B-32A17F1635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F31DF5-5929-3DE3-A05E-650873A38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/>
              <a:t>9:00 am	Objective techniques for auditory assessment of infants</a:t>
            </a:r>
          </a:p>
          <a:p>
            <a:pPr marL="0" indent="0">
              <a:buNone/>
            </a:pPr>
            <a:r>
              <a:rPr lang="en-US" sz="2400" dirty="0"/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/>
              <a:t>10:30 am	Break</a:t>
            </a:r>
          </a:p>
          <a:p>
            <a:pPr marL="0" indent="0">
              <a:buNone/>
            </a:pPr>
            <a:r>
              <a:rPr lang="en-US" sz="2400" dirty="0"/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/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/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0D3432D-50E8-A9F1-F46B-1DA9BAD1A3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114300"/>
            <a:ext cx="10515600" cy="1557338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429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4">
            <a:extLst>
              <a:ext uri="{FF2B5EF4-FFF2-40B4-BE49-F238E27FC236}">
                <a16:creationId xmlns:a16="http://schemas.microsoft.com/office/drawing/2014/main" id="{66A78D61-321E-6D44-BF99-64F7645A62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0750" y="683932"/>
            <a:ext cx="98298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The Cross-Check Principle </a:t>
            </a:r>
            <a:br>
              <a:rPr lang="en-US" altLang="en-US" sz="31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(Jerger J &amp; Hayes D. Arch Otolaryngology, 102, 1976)</a:t>
            </a:r>
            <a:endParaRPr lang="en-US" altLang="en-US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24578" name="Picture 4" descr="JFJ%20headshot%20#3-1.jpg">
            <a:extLst>
              <a:ext uri="{FF2B5EF4-FFF2-40B4-BE49-F238E27FC236}">
                <a16:creationId xmlns:a16="http://schemas.microsoft.com/office/drawing/2014/main" id="{32F844A5-B512-5F44-A7C8-58EC506D9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906720"/>
            <a:ext cx="4660900" cy="4722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 descr="HayesDeborah (024) 2012 Passport.jpg">
            <a:extLst>
              <a:ext uri="{FF2B5EF4-FFF2-40B4-BE49-F238E27FC236}">
                <a16:creationId xmlns:a16="http://schemas.microsoft.com/office/drawing/2014/main" id="{0AA093DC-5E71-7A47-9B64-66B6E0EF0D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826932"/>
            <a:ext cx="3797300" cy="4802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990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rhart">
            <a:extLst>
              <a:ext uri="{FF2B5EF4-FFF2-40B4-BE49-F238E27FC236}">
                <a16:creationId xmlns:a16="http://schemas.microsoft.com/office/drawing/2014/main" id="{6FF8674E-64B0-E95C-0B4E-074B28693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31" y="1847086"/>
            <a:ext cx="3306417" cy="4525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B827F0-D509-FA6E-D512-290E06247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2026" y="1847086"/>
            <a:ext cx="6504267" cy="4525658"/>
          </a:xfrm>
          <a:prstGeom prst="rect">
            <a:avLst/>
          </a:prstGeom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3C4544A9-4F27-2D3C-A76A-C8B791216C72}"/>
              </a:ext>
            </a:extLst>
          </p:cNvPr>
          <p:cNvSpPr txBox="1">
            <a:spLocks noChangeArrowheads="1"/>
          </p:cNvSpPr>
          <p:nvPr/>
        </p:nvSpPr>
        <p:spPr>
          <a:xfrm>
            <a:off x="367748" y="6205518"/>
            <a:ext cx="4744278" cy="7844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altLang="en-US" sz="20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Raymond Carhart</a:t>
            </a:r>
            <a:endParaRPr lang="en-US" altLang="en-US" sz="2000" dirty="0">
              <a:ea typeface="ＭＳ Ｐゴシック" panose="020B0600070205080204" pitchFamily="34" charset="-128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5A28CEC-59A6-4A23-3471-C4A1DC8DB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8065" y="215545"/>
            <a:ext cx="10015869" cy="145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br>
              <a:rPr lang="en-US" sz="2800" kern="100" dirty="0">
                <a:solidFill>
                  <a:srgbClr val="00406F"/>
                </a:solidFill>
                <a:effectLst/>
                <a:latin typeface="Arial Rounded MT Bold" panose="020F0704030504030204" pitchFamily="34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US" altLang="en-US" sz="32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Tribute to James F. </a:t>
            </a:r>
            <a:r>
              <a:rPr lang="en-US" altLang="en-US" sz="3200" b="1" dirty="0" err="1">
                <a:solidFill>
                  <a:srgbClr val="00406F"/>
                </a:solidFill>
                <a:latin typeface="Arial Rounded MT Bold" panose="020F0704030504030204" pitchFamily="34" charset="77"/>
              </a:rPr>
              <a:t>Jerger</a:t>
            </a:r>
            <a:r>
              <a:rPr lang="en-US" altLang="en-US" sz="32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, PhD</a:t>
            </a:r>
          </a:p>
          <a:p>
            <a:pPr algn="ctr"/>
            <a:r>
              <a:rPr lang="en-US" altLang="en-US" sz="2800" b="1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(1928 – 2024)</a:t>
            </a:r>
          </a:p>
        </p:txBody>
      </p:sp>
    </p:spTree>
    <p:extLst>
      <p:ext uri="{BB962C8B-B14F-4D97-AF65-F5344CB8AC3E}">
        <p14:creationId xmlns:p14="http://schemas.microsoft.com/office/powerpoint/2010/main" val="350876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4">
            <a:extLst>
              <a:ext uri="{FF2B5EF4-FFF2-40B4-BE49-F238E27FC236}">
                <a16:creationId xmlns:a16="http://schemas.microsoft.com/office/drawing/2014/main" id="{3EE1AC32-54B1-9849-9C66-DFFEC6257A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1500" y="443940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The Cross-Check Principle in Pediatric Audiology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Test Battery in 1976</a:t>
            </a: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9F376D04-33D7-C944-B923-1C1070785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46662" y="2041467"/>
            <a:ext cx="10056322" cy="51435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</a:rPr>
              <a:t>Behavioral audiometry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Pure tone audiometry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Simple speech audiometry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</a:rPr>
              <a:t>Immittance (impedance) measurements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Tympanometry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Acoustic reflexes (contralateral only with SPAR)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</a:rPr>
              <a:t>Auditory brainstem response (brainstem-evoked response audiometry or BSER)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Click stimulus (air conduction)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Click stimulus (bone conduction)</a:t>
            </a:r>
          </a:p>
          <a:p>
            <a:pPr>
              <a:buFont typeface="Wingdings" charset="0"/>
              <a:buNone/>
              <a:defRPr/>
            </a:pPr>
            <a:endParaRPr lang="en-US" sz="2400" dirty="0">
              <a:ea typeface="ＭＳ Ｐゴシック" charset="0"/>
            </a:endParaRPr>
          </a:p>
          <a:p>
            <a:pPr>
              <a:buFont typeface="Wingdings" charset="0"/>
              <a:buNone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56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4">
            <a:extLst>
              <a:ext uri="{FF2B5EF4-FFF2-40B4-BE49-F238E27FC236}">
                <a16:creationId xmlns:a16="http://schemas.microsoft.com/office/drawing/2014/main" id="{28BAA45C-493D-974D-9914-38ABA37AC3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431240"/>
            <a:ext cx="10515600" cy="1325563"/>
          </a:xfrm>
        </p:spPr>
        <p:txBody>
          <a:bodyPr>
            <a:normAutofit/>
          </a:bodyPr>
          <a:lstStyle/>
          <a:p>
            <a:pPr algn="ctr"/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The Cross-Check Principle in Pediatric Audiology</a:t>
            </a:r>
            <a:br>
              <a:rPr lang="en-US" altLang="en-US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(Jerger J &amp; Hayes D. Arch </a:t>
            </a:r>
            <a:r>
              <a:rPr lang="en-US" altLang="en-US" sz="2400" i="1" dirty="0" err="1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Otolaryngol</a:t>
            </a: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102: 1976)</a:t>
            </a:r>
            <a:endParaRPr lang="en-US" altLang="en-US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C8DCF0B8-81BB-4748-BB19-F108341E61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7900" y="2155724"/>
            <a:ext cx="10058400" cy="4702276"/>
          </a:xfrm>
        </p:spPr>
        <p:txBody>
          <a:bodyPr>
            <a:normAutofit/>
          </a:bodyPr>
          <a:lstStyle/>
          <a:p>
            <a:pPr>
              <a:buFont typeface="Wingdings" charset="2"/>
              <a:buNone/>
              <a:defRPr/>
            </a:pPr>
            <a:r>
              <a:rPr lang="ja-JP" altLang="en-US" sz="2400">
                <a:latin typeface="Arial Rounded MT Bold" panose="020F0704030504030204" pitchFamily="34" charset="77"/>
              </a:rPr>
              <a:t>“</a:t>
            </a:r>
            <a:r>
              <a:rPr lang="en-US" altLang="ja-JP" sz="2400" dirty="0">
                <a:latin typeface="Arial Rounded MT Bold" panose="020F0704030504030204" pitchFamily="34" charset="77"/>
              </a:rPr>
              <a:t>We have found than simply observing the auditory behavior of children does not always yield an accurate description of hearing loss</a:t>
            </a:r>
            <a:r>
              <a:rPr lang="ja-JP" altLang="en-US" sz="2400">
                <a:latin typeface="Arial Rounded MT Bold" panose="020F0704030504030204" pitchFamily="34" charset="77"/>
              </a:rPr>
              <a:t>”</a:t>
            </a:r>
            <a:r>
              <a:rPr lang="en-US" altLang="ja-JP" sz="2400" dirty="0">
                <a:latin typeface="Arial Rounded MT Bold" panose="020F0704030504030204" pitchFamily="34" charset="77"/>
              </a:rPr>
              <a:t>…</a:t>
            </a:r>
          </a:p>
          <a:p>
            <a:pPr>
              <a:buFont typeface="Wingdings" charset="2"/>
              <a:buNone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buFont typeface="Wingdings" charset="2"/>
              <a:buNone/>
              <a:defRPr/>
            </a:pPr>
            <a:r>
              <a:rPr lang="ja-JP" altLang="en-US" sz="2400">
                <a:latin typeface="Arial Rounded MT Bold" panose="020F0704030504030204" pitchFamily="34" charset="77"/>
              </a:rPr>
              <a:t>“</a:t>
            </a:r>
            <a:r>
              <a:rPr lang="en-US" altLang="ja-JP" sz="2400" dirty="0">
                <a:latin typeface="Arial Rounded MT Bold" panose="020F0704030504030204" pitchFamily="34" charset="77"/>
              </a:rPr>
              <a:t>The basic operation of this principle is that no result be accepted until it is confirmed by an independent measure.</a:t>
            </a:r>
            <a:r>
              <a:rPr lang="ja-JP" altLang="en-US" sz="2400">
                <a:latin typeface="Arial Rounded MT Bold" panose="020F0704030504030204" pitchFamily="34" charset="77"/>
              </a:rPr>
              <a:t>”</a:t>
            </a:r>
            <a:endParaRPr lang="en-US" altLang="ja-JP" sz="2400" dirty="0">
              <a:latin typeface="Arial Rounded MT Bold" panose="020F0704030504030204" pitchFamily="34" charset="77"/>
            </a:endParaRPr>
          </a:p>
          <a:p>
            <a:pPr>
              <a:buFont typeface="Wingdings" charset="2"/>
              <a:buNone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buFont typeface="Wingdings" charset="2"/>
              <a:buNone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“</a:t>
            </a:r>
            <a:r>
              <a:rPr lang="en-US" altLang="x-none" sz="2400" dirty="0">
                <a:latin typeface="Arial Rounded MT Bold" panose="020F0704030504030204" pitchFamily="34" charset="77"/>
              </a:rPr>
              <a:t>As long as audiologists are willing to accept the results of a single test measure they will continue to misdiagnosis and mismanage some children.</a:t>
            </a:r>
            <a:r>
              <a:rPr lang="en-US" altLang="en-US" sz="2400" dirty="0">
                <a:latin typeface="Arial Rounded MT Bold" panose="020F0704030504030204" pitchFamily="34" charset="77"/>
              </a:rPr>
              <a:t>”</a:t>
            </a:r>
            <a:endParaRPr lang="en-US" altLang="ja-JP" sz="2400" dirty="0">
              <a:latin typeface="Arial Rounded MT Bold" panose="020F0704030504030204" pitchFamily="34" charset="77"/>
            </a:endParaRPr>
          </a:p>
          <a:p>
            <a:pPr>
              <a:buFont typeface="Wingdings" charset="2"/>
              <a:buNone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buFont typeface="Wingdings" charset="2"/>
              <a:buNone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55866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4">
            <a:extLst>
              <a:ext uri="{FF2B5EF4-FFF2-40B4-BE49-F238E27FC236}">
                <a16:creationId xmlns:a16="http://schemas.microsoft.com/office/drawing/2014/main" id="{6793CE4D-AE2E-6F46-8E0A-2E032AC64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42482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x-none" sz="2800" dirty="0">
                <a:latin typeface="Arial Rounded MT Bold" panose="020F0704030504030204" pitchFamily="34" charset="77"/>
              </a:rPr>
              <a:t>Celebrating the 50</a:t>
            </a:r>
            <a:r>
              <a:rPr lang="en-US" altLang="x-none" sz="2800" baseline="30000" dirty="0">
                <a:latin typeface="Arial Rounded MT Bold" panose="020F0704030504030204" pitchFamily="34" charset="77"/>
              </a:rPr>
              <a:t>th</a:t>
            </a:r>
            <a:r>
              <a:rPr lang="en-US" altLang="x-none" sz="2800" dirty="0">
                <a:latin typeface="Arial Rounded MT Bold" panose="020F0704030504030204" pitchFamily="34" charset="77"/>
              </a:rPr>
              <a:t> Anniversary of </a:t>
            </a: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The Cross-Check Principle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Current Pediatric Audiology Test Options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65EF55-CCAE-D644-BDC1-AAFBF0A20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913" y="1857851"/>
            <a:ext cx="9805987" cy="51435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Behavioral Audiometry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Otoacoustic Emissions (OAEs)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Aural Immittance Measurements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x-none" dirty="0">
                <a:latin typeface="Arial Rounded MT Bold" panose="020F0704030504030204" pitchFamily="34" charset="77"/>
              </a:rPr>
              <a:t>Tympanometry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x-none" dirty="0">
                <a:latin typeface="Arial Rounded MT Bold" panose="020F0704030504030204" pitchFamily="34" charset="77"/>
              </a:rPr>
              <a:t>Acoustic Reflexes (</a:t>
            </a:r>
            <a:r>
              <a:rPr lang="en-US" altLang="x-none" dirty="0" err="1">
                <a:latin typeface="Arial Rounded MT Bold" panose="020F0704030504030204" pitchFamily="34" charset="77"/>
              </a:rPr>
              <a:t>ipsi</a:t>
            </a:r>
            <a:r>
              <a:rPr lang="en-US" altLang="x-none" dirty="0">
                <a:latin typeface="Arial Rounded MT Bold" panose="020F0704030504030204" pitchFamily="34" charset="77"/>
              </a:rPr>
              <a:t>- and contralateral conditions)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Auditory Brainstem Response (ABR)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x-none" dirty="0">
                <a:latin typeface="Arial Rounded MT Bold" panose="020F0704030504030204" pitchFamily="34" charset="77"/>
              </a:rPr>
              <a:t>Air- and Bone Conduction Stimulation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x-none" dirty="0">
                <a:latin typeface="Arial Rounded MT Bold" panose="020F0704030504030204" pitchFamily="34" charset="77"/>
              </a:rPr>
              <a:t>Click, Tone Burst and Chirp Stimulation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Auditory Steady State Response (ASSR)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Electrocochleography (</a:t>
            </a:r>
            <a:r>
              <a:rPr lang="en-US" altLang="x-none" sz="2400" dirty="0" err="1">
                <a:latin typeface="Arial Rounded MT Bold" panose="020F0704030504030204" pitchFamily="34" charset="77"/>
              </a:rPr>
              <a:t>ECochG</a:t>
            </a:r>
            <a:r>
              <a:rPr lang="en-US" altLang="x-none" sz="2400" dirty="0">
                <a:latin typeface="Arial Rounded MT Bold" panose="020F0704030504030204" pitchFamily="34" charset="77"/>
              </a:rPr>
              <a:t>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Cortical Auditory Evoked Responses</a:t>
            </a:r>
          </a:p>
        </p:txBody>
      </p:sp>
    </p:spTree>
    <p:extLst>
      <p:ext uri="{BB962C8B-B14F-4D97-AF65-F5344CB8AC3E}">
        <p14:creationId xmlns:p14="http://schemas.microsoft.com/office/powerpoint/2010/main" val="9946988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4">
            <a:extLst>
              <a:ext uri="{FF2B5EF4-FFF2-40B4-BE49-F238E27FC236}">
                <a16:creationId xmlns:a16="http://schemas.microsoft.com/office/drawing/2014/main" id="{8043AD27-2F66-8140-AC73-9B1800FB4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6959" y="3094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The Cross-Check Principle in Audiology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 40-Year Perspective</a:t>
            </a:r>
            <a:b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(Request via email)</a:t>
            </a:r>
          </a:p>
        </p:txBody>
      </p:sp>
      <p:pic>
        <p:nvPicPr>
          <p:cNvPr id="32771" name="Picture 5">
            <a:extLst>
              <a:ext uri="{FF2B5EF4-FFF2-40B4-BE49-F238E27FC236}">
                <a16:creationId xmlns:a16="http://schemas.microsoft.com/office/drawing/2014/main" id="{7B826BC8-F98C-FA4A-B426-A0C2C8E3C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099" y="1826082"/>
            <a:ext cx="5979321" cy="5031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45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9612C-9E0B-D343-8967-92CDD62F2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7B36B-FE46-551C-1A72-52BF25AF5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/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9:00 am</a:t>
            </a:r>
            <a:r>
              <a:rPr lang="en-US" sz="2400" dirty="0"/>
              <a:t>	</a:t>
            </a:r>
            <a:r>
              <a:rPr lang="en-US" sz="2400" dirty="0">
                <a:solidFill>
                  <a:srgbClr val="C00000"/>
                </a:solidFill>
              </a:rPr>
              <a:t>Objective techniques for auditory assessment of infants</a:t>
            </a:r>
          </a:p>
          <a:p>
            <a:pPr marL="0" indent="0">
              <a:buNone/>
            </a:pPr>
            <a:r>
              <a:rPr lang="en-US" sz="2400" dirty="0"/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/>
              <a:t>10:30 am	Break</a:t>
            </a:r>
          </a:p>
          <a:p>
            <a:pPr marL="0" indent="0">
              <a:buNone/>
            </a:pPr>
            <a:r>
              <a:rPr lang="en-US" sz="2400" dirty="0"/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/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/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00960A2-F543-244E-C854-F82081CC71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0"/>
            <a:ext cx="105156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Time-Ordered Agenda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05874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3">
            <a:extLst>
              <a:ext uri="{FF2B5EF4-FFF2-40B4-BE49-F238E27FC236}">
                <a16:creationId xmlns:a16="http://schemas.microsoft.com/office/drawing/2014/main" id="{6426D064-09F6-6148-B779-CA76291155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8800" y="516835"/>
            <a:ext cx="11074400" cy="1491416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x-none" sz="2800" i="1" dirty="0">
                <a:latin typeface="Arial Rounded MT Bold" panose="020F0704030504030204" pitchFamily="34" charset="77"/>
              </a:rPr>
              <a:t>Objective Auditory Assessment is Standard of Care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endParaRPr lang="en-US" altLang="en-US" sz="2800" i="1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46083" name="Picture 3">
            <a:extLst>
              <a:ext uri="{FF2B5EF4-FFF2-40B4-BE49-F238E27FC236}">
                <a16:creationId xmlns:a16="http://schemas.microsoft.com/office/drawing/2014/main" id="{7949A833-4837-9D48-97B5-30D9164C4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800225"/>
            <a:ext cx="4432300" cy="4930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95DFF055-733D-894B-BEA7-DE2E5907B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0700" y="1622489"/>
            <a:ext cx="6032500" cy="4514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868" tIns="45243" rIns="92868" bIns="45243"/>
          <a:lstStyle>
            <a:lvl1pPr marL="230188" indent="-2301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498475" indent="-1539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765175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071563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13779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18351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6pPr>
            <a:lvl7pPr marL="22923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7pPr>
            <a:lvl8pPr marL="27495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8pPr>
            <a:lvl9pPr marL="32067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endParaRPr lang="en-US" sz="24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Aural immittance measures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Tympanometry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Acoustic reflexes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Otoacoustic emissions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Auditory brainstem response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Air-conduction click stimuli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Bone-conduction click stimuli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Tone burst stimuli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Chirp stimuli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Auditory steady state response </a:t>
            </a:r>
          </a:p>
          <a:p>
            <a:pPr>
              <a:defRPr/>
            </a:pPr>
            <a:endParaRPr lang="en-US" sz="24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13386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5">
            <a:extLst>
              <a:ext uri="{FF2B5EF4-FFF2-40B4-BE49-F238E27FC236}">
                <a16:creationId xmlns:a16="http://schemas.microsoft.com/office/drawing/2014/main" id="{9B7FBF13-4877-C944-8A18-2F44E326C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2021682"/>
            <a:ext cx="5356461" cy="43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>
            <a:extLst>
              <a:ext uri="{FF2B5EF4-FFF2-40B4-BE49-F238E27FC236}">
                <a16:creationId xmlns:a16="http://schemas.microsoft.com/office/drawing/2014/main" id="{F78EFC60-D4BC-AF41-9461-590C0C0DD3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56" y="2021682"/>
            <a:ext cx="5225357" cy="328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D1E326B-4681-0B42-85F1-54DF72CCB566}"/>
              </a:ext>
            </a:extLst>
          </p:cNvPr>
          <p:cNvCxnSpPr/>
          <p:nvPr/>
        </p:nvCxnSpPr>
        <p:spPr>
          <a:xfrm flipV="1">
            <a:off x="558800" y="4711700"/>
            <a:ext cx="546100" cy="2413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CB27A87-3190-364C-902A-1AB0735AAEF2}"/>
              </a:ext>
            </a:extLst>
          </p:cNvPr>
          <p:cNvCxnSpPr/>
          <p:nvPr/>
        </p:nvCxnSpPr>
        <p:spPr>
          <a:xfrm flipV="1">
            <a:off x="488950" y="5740400"/>
            <a:ext cx="546100" cy="24130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3">
            <a:extLst>
              <a:ext uri="{FF2B5EF4-FFF2-40B4-BE49-F238E27FC236}">
                <a16:creationId xmlns:a16="http://schemas.microsoft.com/office/drawing/2014/main" id="{306F0E8B-877C-AA6A-A3AE-62A9B3F43F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8962" y="372718"/>
            <a:ext cx="11074400" cy="1491416"/>
          </a:xfrm>
        </p:spPr>
        <p:txBody>
          <a:bodyPr>
            <a:noAutofit/>
          </a:bodyPr>
          <a:lstStyle/>
          <a:p>
            <a:pPr algn="ctr"/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 </a:t>
            </a:r>
            <a:br>
              <a:rPr lang="en-US" sz="2800" dirty="0"/>
            </a:br>
            <a:r>
              <a:rPr lang="en-US" altLang="x-none" sz="2800" i="1" dirty="0">
                <a:latin typeface="Arial Rounded MT Bold" panose="020F0704030504030204" pitchFamily="34" charset="77"/>
              </a:rPr>
              <a:t>Aural Immittance Measurement</a:t>
            </a:r>
            <a:br>
              <a:rPr lang="en-US" altLang="x-none" sz="2800" i="1" dirty="0">
                <a:latin typeface="Arial Rounded MT Bold" panose="020F0704030504030204" pitchFamily="34" charset="77"/>
              </a:rPr>
            </a:br>
            <a:endParaRPr lang="en-US" altLang="en-US" sz="2800" i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1619072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>
            <a:extLst>
              <a:ext uri="{FF2B5EF4-FFF2-40B4-BE49-F238E27FC236}">
                <a16:creationId xmlns:a16="http://schemas.microsoft.com/office/drawing/2014/main" id="{8208781D-CC70-B649-936F-9BBFA0FE62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2542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Aural Immittance Measures</a:t>
            </a:r>
          </a:p>
        </p:txBody>
      </p:sp>
      <p:sp>
        <p:nvSpPr>
          <p:cNvPr id="581635" name="Rectangle 3">
            <a:extLst>
              <a:ext uri="{FF2B5EF4-FFF2-40B4-BE49-F238E27FC236}">
                <a16:creationId xmlns:a16="http://schemas.microsoft.com/office/drawing/2014/main" id="{6DE5A103-40E3-0142-AFAE-9C268218A0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68631" y="1819751"/>
            <a:ext cx="5816600" cy="49149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dirty="0"/>
              <a:t>Ear canal volume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dirty="0"/>
              <a:t>Static compliance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dirty="0"/>
              <a:t>Tympanometry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220 vs. 1000 Hz probe tones for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     adults vs. neonates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Multiple admittance components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Middle ear resonance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Toynbee and Valsalva procedures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Gradient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Fistula test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dirty="0"/>
              <a:t>Acoustic reflexes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 </a:t>
            </a:r>
            <a:r>
              <a:rPr lang="en-US" altLang="x-none" dirty="0" err="1"/>
              <a:t>Ipsi</a:t>
            </a:r>
            <a:r>
              <a:rPr lang="en-US" altLang="x-none" dirty="0"/>
              <a:t> - and contralateral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x-none" dirty="0"/>
              <a:t> Multiple response parameters</a:t>
            </a:r>
          </a:p>
        </p:txBody>
      </p:sp>
      <p:pic>
        <p:nvPicPr>
          <p:cNvPr id="5" name="Picture 4" descr="Figure 3.1.jpg">
            <a:extLst>
              <a:ext uri="{FF2B5EF4-FFF2-40B4-BE49-F238E27FC236}">
                <a16:creationId xmlns:a16="http://schemas.microsoft.com/office/drawing/2014/main" id="{0CF71BB6-E489-7F46-9BDD-69643ED1B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300" y="2784606"/>
            <a:ext cx="4762500" cy="2985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527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Rectangle 3">
            <a:extLst>
              <a:ext uri="{FF2B5EF4-FFF2-40B4-BE49-F238E27FC236}">
                <a16:creationId xmlns:a16="http://schemas.microsoft.com/office/drawing/2014/main" id="{EE9A75DA-CDD0-9549-AC9B-9901C482A4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0296" y="2752035"/>
            <a:ext cx="5930425" cy="30942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Acoustic threshold (ART) or minimum response level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Acoustic reflex amplitude 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Acoustic reflex decay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Acoustic reflex latency</a:t>
            </a:r>
          </a:p>
          <a:p>
            <a:pPr marL="0" indent="0">
              <a:buNone/>
              <a:defRPr/>
            </a:pPr>
            <a:endParaRPr lang="en-US" sz="24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8BBD4B99-1AAD-4B46-9BA6-9508F40CF5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3950" y="376962"/>
            <a:ext cx="9944100" cy="1269538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 Variety of Acoustic Reflex Measurements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2" name="Picture 4" descr="Figure 8.7.jpg">
            <a:extLst>
              <a:ext uri="{FF2B5EF4-FFF2-40B4-BE49-F238E27FC236}">
                <a16:creationId xmlns:a16="http://schemas.microsoft.com/office/drawing/2014/main" id="{8CB49245-2F8E-65ED-9690-D8FBC7467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28073"/>
            <a:ext cx="5175226" cy="3318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2364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476A56-50B3-E342-54EA-A30E22D79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304" y="1923408"/>
            <a:ext cx="6282703" cy="4712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A675A3A-00FF-2810-AAFB-1273C9B78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2605" y="423220"/>
            <a:ext cx="9944100" cy="12573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Acoustic Reflex Latency</a:t>
            </a:r>
          </a:p>
        </p:txBody>
      </p:sp>
    </p:spTree>
    <p:extLst>
      <p:ext uri="{BB962C8B-B14F-4D97-AF65-F5344CB8AC3E}">
        <p14:creationId xmlns:p14="http://schemas.microsoft.com/office/powerpoint/2010/main" val="651539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2EC1FD-40C9-AF44-944F-615980511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4852" y="2197652"/>
            <a:ext cx="10042295" cy="4064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even subtle middle ear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Normal hearing sensitivity versus sensory hearing loss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8</a:t>
            </a:r>
            <a:r>
              <a:rPr lang="en-US" altLang="en-US" sz="2400" baseline="30000" dirty="0">
                <a:latin typeface="Arial Rounded MT Bold" panose="020F0704030504030204" pitchFamily="34" charset="77"/>
              </a:rPr>
              <a:t>th</a:t>
            </a:r>
            <a:r>
              <a:rPr lang="en-US" altLang="en-US" sz="2400" dirty="0">
                <a:latin typeface="Arial Rounded MT Bold" panose="020F0704030504030204" pitchFamily="34" charset="77"/>
              </a:rPr>
              <a:t> nerve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7</a:t>
            </a:r>
            <a:r>
              <a:rPr lang="en-US" altLang="en-US" sz="2400" baseline="30000" dirty="0">
                <a:latin typeface="Arial Rounded MT Bold" panose="020F0704030504030204" pitchFamily="34" charset="77"/>
              </a:rPr>
              <a:t>th</a:t>
            </a:r>
            <a:r>
              <a:rPr lang="en-US" altLang="en-US" sz="2400" dirty="0">
                <a:latin typeface="Arial Rounded MT Bold" panose="020F0704030504030204" pitchFamily="34" charset="77"/>
              </a:rPr>
              <a:t> nerve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brainstem auditory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Diagnosis of auditory neuropathy spectrum disorder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Identification of false or exaggerated hearing loss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FA8A6E0-A8F9-DB45-9B2C-7C53DB3A18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905" y="444962"/>
            <a:ext cx="9944100" cy="1244138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Valuable Acoustic Reflex Applications in Young Children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0874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Line 2">
            <a:extLst>
              <a:ext uri="{FF2B5EF4-FFF2-40B4-BE49-F238E27FC236}">
                <a16:creationId xmlns:a16="http://schemas.microsoft.com/office/drawing/2014/main" id="{44AEE674-A5CE-A147-AB23-2A66F07EDE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1955800"/>
            <a:ext cx="0" cy="37719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70658" name="Line 3">
            <a:extLst>
              <a:ext uri="{FF2B5EF4-FFF2-40B4-BE49-F238E27FC236}">
                <a16:creationId xmlns:a16="http://schemas.microsoft.com/office/drawing/2014/main" id="{0CF8FCAB-7DAE-944C-A59B-17827100037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727700"/>
            <a:ext cx="6629400" cy="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70659" name="Rectangle 4">
            <a:extLst>
              <a:ext uri="{FF2B5EF4-FFF2-40B4-BE49-F238E27FC236}">
                <a16:creationId xmlns:a16="http://schemas.microsoft.com/office/drawing/2014/main" id="{9851E288-19D5-DF45-B6A0-5717953DB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633"/>
            <a:ext cx="109982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Simplified SPAR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(Sensitivity Prediction by the Acoustic Reflex)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Hall JW III, Berry GA and Olson K.  Identification of serious hearing loss with acoustic reflex data:  Clinical experience with some new guidelines.  Scandinavian Audiology 11:  251-255, 1982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70660" name="Rectangle 5">
            <a:extLst>
              <a:ext uri="{FF2B5EF4-FFF2-40B4-BE49-F238E27FC236}">
                <a16:creationId xmlns:a16="http://schemas.microsoft.com/office/drawing/2014/main" id="{7212C158-1CD4-EF48-B9B3-19604CC1E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7150" y="6299199"/>
            <a:ext cx="4686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chemeClr val="tx2"/>
                </a:solidFill>
                <a:latin typeface="Arial Rounded MT Bold" panose="020F0704030504030204" pitchFamily="34" charset="77"/>
              </a:rPr>
              <a:t>  </a:t>
            </a:r>
            <a:br>
              <a:rPr lang="en-US" altLang="en-US" sz="2400" dirty="0">
                <a:solidFill>
                  <a:schemeClr val="tx2"/>
                </a:solidFill>
                <a:latin typeface="Arial Rounded MT Bold" panose="020F0704030504030204" pitchFamily="34" charset="77"/>
              </a:rPr>
            </a:br>
            <a:r>
              <a:rPr lang="en-US" altLang="en-US" sz="2400" dirty="0">
                <a:solidFill>
                  <a:schemeClr val="tx2"/>
                </a:solidFill>
                <a:latin typeface="Arial Rounded MT Bold" panose="020F0704030504030204" pitchFamily="34" charset="77"/>
              </a:rPr>
              <a:t>Hearing Loss in dB HL</a:t>
            </a:r>
          </a:p>
        </p:txBody>
      </p:sp>
      <p:sp>
        <p:nvSpPr>
          <p:cNvPr id="70661" name="Rectangle 6">
            <a:extLst>
              <a:ext uri="{FF2B5EF4-FFF2-40B4-BE49-F238E27FC236}">
                <a16:creationId xmlns:a16="http://schemas.microsoft.com/office/drawing/2014/main" id="{C55C568B-8453-AB49-89F9-7858490F6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6100" y="3213100"/>
            <a:ext cx="2743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  </a:t>
            </a:r>
            <a:br>
              <a:rPr lang="en-US" altLang="en-US" sz="2400" dirty="0">
                <a:solidFill>
                  <a:srgbClr val="C00000"/>
                </a:solidFill>
              </a:rPr>
            </a:br>
            <a:r>
              <a:rPr lang="en-US" altLang="en-US" sz="2100" dirty="0">
                <a:solidFill>
                  <a:srgbClr val="C00000"/>
                </a:solidFill>
              </a:rPr>
              <a:t>Pure tone signal</a:t>
            </a:r>
          </a:p>
        </p:txBody>
      </p:sp>
      <p:sp>
        <p:nvSpPr>
          <p:cNvPr id="70662" name="Rectangle 7">
            <a:extLst>
              <a:ext uri="{FF2B5EF4-FFF2-40B4-BE49-F238E27FC236}">
                <a16:creationId xmlns:a16="http://schemas.microsoft.com/office/drawing/2014/main" id="{A19CAFEF-B9A1-8940-BF77-B56E1D43DBFC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266700" y="3670300"/>
            <a:ext cx="320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</a:t>
            </a:r>
            <a:br>
              <a:rPr lang="en-US" altLang="en-US" sz="2400">
                <a:solidFill>
                  <a:schemeClr val="tx2"/>
                </a:solidFill>
              </a:rPr>
            </a:br>
            <a:r>
              <a:rPr lang="en-US" altLang="en-US" sz="2400">
                <a:solidFill>
                  <a:schemeClr val="tx2"/>
                </a:solidFill>
              </a:rPr>
              <a:t>ART in dB HL</a:t>
            </a:r>
          </a:p>
        </p:txBody>
      </p:sp>
      <p:sp>
        <p:nvSpPr>
          <p:cNvPr id="70663" name="Rectangle 8">
            <a:extLst>
              <a:ext uri="{FF2B5EF4-FFF2-40B4-BE49-F238E27FC236}">
                <a16:creationId xmlns:a16="http://schemas.microsoft.com/office/drawing/2014/main" id="{60902FB9-31EC-1644-97E9-765032D4E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6450" y="5876926"/>
            <a:ext cx="7835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>
                <a:solidFill>
                  <a:schemeClr val="tx2"/>
                </a:solidFill>
              </a:rPr>
              <a:t>          0	         20	        40	      60	      80</a:t>
            </a:r>
          </a:p>
        </p:txBody>
      </p:sp>
      <p:sp>
        <p:nvSpPr>
          <p:cNvPr id="70664" name="Line 9">
            <a:extLst>
              <a:ext uri="{FF2B5EF4-FFF2-40B4-BE49-F238E27FC236}">
                <a16:creationId xmlns:a16="http://schemas.microsoft.com/office/drawing/2014/main" id="{E8496329-8D15-E34B-9ED3-96FD1E7F9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65600" y="5353050"/>
            <a:ext cx="0" cy="342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65" name="Line 10">
            <a:extLst>
              <a:ext uri="{FF2B5EF4-FFF2-40B4-BE49-F238E27FC236}">
                <a16:creationId xmlns:a16="http://schemas.microsoft.com/office/drawing/2014/main" id="{CAAA3199-ADA2-F34B-B555-40830554FC2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2575" y="5410200"/>
            <a:ext cx="0" cy="342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66" name="Line 11">
            <a:extLst>
              <a:ext uri="{FF2B5EF4-FFF2-40B4-BE49-F238E27FC236}">
                <a16:creationId xmlns:a16="http://schemas.microsoft.com/office/drawing/2014/main" id="{0846E5FB-04F4-F043-8779-0540D2B14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64300" y="5410200"/>
            <a:ext cx="0" cy="342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67" name="Line 12">
            <a:extLst>
              <a:ext uri="{FF2B5EF4-FFF2-40B4-BE49-F238E27FC236}">
                <a16:creationId xmlns:a16="http://schemas.microsoft.com/office/drawing/2014/main" id="{EB9B542F-1AFF-7345-80DA-A681A147A1D1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4100" y="5327650"/>
            <a:ext cx="0" cy="342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68" name="Line 13">
            <a:extLst>
              <a:ext uri="{FF2B5EF4-FFF2-40B4-BE49-F238E27FC236}">
                <a16:creationId xmlns:a16="http://schemas.microsoft.com/office/drawing/2014/main" id="{564CF0DD-9EDE-C244-91B2-F371B79A96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83500" y="5384800"/>
            <a:ext cx="0" cy="3429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0" name="Line 15">
            <a:extLst>
              <a:ext uri="{FF2B5EF4-FFF2-40B4-BE49-F238E27FC236}">
                <a16:creationId xmlns:a16="http://schemas.microsoft.com/office/drawing/2014/main" id="{BAD1E859-A9F0-5F4B-B9A7-11674B73EE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50419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1" name="Line 16">
            <a:extLst>
              <a:ext uri="{FF2B5EF4-FFF2-40B4-BE49-F238E27FC236}">
                <a16:creationId xmlns:a16="http://schemas.microsoft.com/office/drawing/2014/main" id="{9FC24AB3-81BD-6E48-A104-D14FA93484A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43561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2" name="Line 17">
            <a:extLst>
              <a:ext uri="{FF2B5EF4-FFF2-40B4-BE49-F238E27FC236}">
                <a16:creationId xmlns:a16="http://schemas.microsoft.com/office/drawing/2014/main" id="{F0528BD2-6B87-F745-AE40-0DFB9FAAA4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7846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3" name="Line 18">
            <a:extLst>
              <a:ext uri="{FF2B5EF4-FFF2-40B4-BE49-F238E27FC236}">
                <a16:creationId xmlns:a16="http://schemas.microsoft.com/office/drawing/2014/main" id="{5B6004A5-77A6-7E4B-906E-B765FC11004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2131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4" name="Line 19">
            <a:extLst>
              <a:ext uri="{FF2B5EF4-FFF2-40B4-BE49-F238E27FC236}">
                <a16:creationId xmlns:a16="http://schemas.microsoft.com/office/drawing/2014/main" id="{2BE3A349-2767-C743-B435-175508E694B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6416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5" name="Line 20">
            <a:extLst>
              <a:ext uri="{FF2B5EF4-FFF2-40B4-BE49-F238E27FC236}">
                <a16:creationId xmlns:a16="http://schemas.microsoft.com/office/drawing/2014/main" id="{2F2A4AEE-903C-F94D-8888-D536ADE516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2070100"/>
            <a:ext cx="342900" cy="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76" name="Rectangle 21">
            <a:extLst>
              <a:ext uri="{FF2B5EF4-FFF2-40B4-BE49-F238E27FC236}">
                <a16:creationId xmlns:a16="http://schemas.microsoft.com/office/drawing/2014/main" id="{7AFD2A98-68BF-AC48-83B7-5B18AC862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26416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406F"/>
                </a:solidFill>
              </a:rPr>
              <a:t>  </a:t>
            </a:r>
            <a:br>
              <a:rPr lang="en-US" altLang="en-US" sz="2400" dirty="0">
                <a:solidFill>
                  <a:srgbClr val="00406F"/>
                </a:solidFill>
              </a:rPr>
            </a:br>
            <a:r>
              <a:rPr lang="en-US" altLang="en-US" sz="2400" dirty="0">
                <a:solidFill>
                  <a:srgbClr val="00406F"/>
                </a:solidFill>
              </a:rPr>
              <a:t> </a:t>
            </a:r>
            <a:r>
              <a:rPr lang="en-US" altLang="en-US" sz="2100" dirty="0">
                <a:solidFill>
                  <a:srgbClr val="00406F"/>
                </a:solidFill>
              </a:rPr>
              <a:t>BBN</a:t>
            </a:r>
          </a:p>
        </p:txBody>
      </p:sp>
      <p:sp>
        <p:nvSpPr>
          <p:cNvPr id="70677" name="Rectangle 22">
            <a:extLst>
              <a:ext uri="{FF2B5EF4-FFF2-40B4-BE49-F238E27FC236}">
                <a16:creationId xmlns:a16="http://schemas.microsoft.com/office/drawing/2014/main" id="{ECA2709D-B0CE-6B43-AA83-40083957C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3848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</a:t>
            </a:r>
            <a:br>
              <a:rPr lang="en-US" altLang="en-US" sz="2400">
                <a:solidFill>
                  <a:schemeClr val="tx2"/>
                </a:solidFill>
              </a:rPr>
            </a:b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100">
                <a:solidFill>
                  <a:schemeClr val="tx2"/>
                </a:solidFill>
              </a:rPr>
              <a:t>70</a:t>
            </a:r>
          </a:p>
        </p:txBody>
      </p:sp>
      <p:sp>
        <p:nvSpPr>
          <p:cNvPr id="70678" name="Rectangle 23">
            <a:extLst>
              <a:ext uri="{FF2B5EF4-FFF2-40B4-BE49-F238E27FC236}">
                <a16:creationId xmlns:a16="http://schemas.microsoft.com/office/drawing/2014/main" id="{54C2FF86-21B0-FF4D-8E59-EF69CF592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41275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</a:t>
            </a:r>
            <a:br>
              <a:rPr lang="en-US" altLang="en-US" sz="2400">
                <a:solidFill>
                  <a:schemeClr val="tx2"/>
                </a:solidFill>
              </a:rPr>
            </a:b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100">
                <a:solidFill>
                  <a:schemeClr val="tx2"/>
                </a:solidFill>
              </a:rPr>
              <a:t>80</a:t>
            </a:r>
          </a:p>
        </p:txBody>
      </p:sp>
      <p:sp>
        <p:nvSpPr>
          <p:cNvPr id="70679" name="Rectangle 24">
            <a:extLst>
              <a:ext uri="{FF2B5EF4-FFF2-40B4-BE49-F238E27FC236}">
                <a16:creationId xmlns:a16="http://schemas.microsoft.com/office/drawing/2014/main" id="{0FE079E4-A29A-7348-989A-4782F4350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984500"/>
            <a:ext cx="571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</a:t>
            </a:r>
            <a:br>
              <a:rPr lang="en-US" altLang="en-US" sz="2400">
                <a:solidFill>
                  <a:schemeClr val="tx2"/>
                </a:solidFill>
              </a:rPr>
            </a:b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100">
                <a:solidFill>
                  <a:schemeClr val="tx2"/>
                </a:solidFill>
              </a:rPr>
              <a:t>90</a:t>
            </a:r>
          </a:p>
        </p:txBody>
      </p:sp>
      <p:sp>
        <p:nvSpPr>
          <p:cNvPr id="70680" name="Rectangle 25">
            <a:extLst>
              <a:ext uri="{FF2B5EF4-FFF2-40B4-BE49-F238E27FC236}">
                <a16:creationId xmlns:a16="http://schemas.microsoft.com/office/drawing/2014/main" id="{4A6398A6-F258-EE44-B102-AC0B269971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5500" y="1841500"/>
            <a:ext cx="800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>
                <a:solidFill>
                  <a:schemeClr val="tx2"/>
                </a:solidFill>
              </a:rPr>
              <a:t>  </a:t>
            </a:r>
            <a:br>
              <a:rPr lang="en-US" altLang="en-US" sz="2400">
                <a:solidFill>
                  <a:schemeClr val="tx2"/>
                </a:solidFill>
              </a:rPr>
            </a:br>
            <a:r>
              <a:rPr lang="en-US" altLang="en-US" sz="2400">
                <a:solidFill>
                  <a:schemeClr val="tx2"/>
                </a:solidFill>
              </a:rPr>
              <a:t> </a:t>
            </a:r>
            <a:r>
              <a:rPr lang="en-US" altLang="en-US" sz="2100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70681" name="Freeform 26">
            <a:extLst>
              <a:ext uri="{FF2B5EF4-FFF2-40B4-BE49-F238E27FC236}">
                <a16:creationId xmlns:a16="http://schemas.microsoft.com/office/drawing/2014/main" id="{E21AAA7C-4DE3-3947-B630-3272FAB992EE}"/>
              </a:ext>
            </a:extLst>
          </p:cNvPr>
          <p:cNvSpPr>
            <a:spLocks/>
          </p:cNvSpPr>
          <p:nvPr/>
        </p:nvSpPr>
        <p:spPr bwMode="auto">
          <a:xfrm>
            <a:off x="3025377" y="1979613"/>
            <a:ext cx="4312445" cy="1943100"/>
          </a:xfrm>
          <a:custGeom>
            <a:avLst/>
            <a:gdLst>
              <a:gd name="T0" fmla="*/ 0 w 1811"/>
              <a:gd name="T1" fmla="*/ 2147483646 h 816"/>
              <a:gd name="T2" fmla="*/ 2147483646 w 1811"/>
              <a:gd name="T3" fmla="*/ 2147483646 h 816"/>
              <a:gd name="T4" fmla="*/ 2147483646 w 1811"/>
              <a:gd name="T5" fmla="*/ 2147483646 h 816"/>
              <a:gd name="T6" fmla="*/ 2147483646 w 1811"/>
              <a:gd name="T7" fmla="*/ 2147483646 h 816"/>
              <a:gd name="T8" fmla="*/ 2147483646 w 1811"/>
              <a:gd name="T9" fmla="*/ 2147483646 h 816"/>
              <a:gd name="T10" fmla="*/ 2147483646 w 1811"/>
              <a:gd name="T11" fmla="*/ 2147483646 h 816"/>
              <a:gd name="T12" fmla="*/ 2147483646 w 1811"/>
              <a:gd name="T13" fmla="*/ 2147483646 h 816"/>
              <a:gd name="T14" fmla="*/ 2147483646 w 1811"/>
              <a:gd name="T15" fmla="*/ 2147483646 h 816"/>
              <a:gd name="T16" fmla="*/ 2147483646 w 1811"/>
              <a:gd name="T17" fmla="*/ 2147483646 h 816"/>
              <a:gd name="T18" fmla="*/ 2147483646 w 1811"/>
              <a:gd name="T19" fmla="*/ 2147483646 h 816"/>
              <a:gd name="T20" fmla="*/ 2147483646 w 1811"/>
              <a:gd name="T21" fmla="*/ 2147483646 h 816"/>
              <a:gd name="T22" fmla="*/ 2147483646 w 1811"/>
              <a:gd name="T23" fmla="*/ 2147483646 h 816"/>
              <a:gd name="T24" fmla="*/ 2147483646 w 1811"/>
              <a:gd name="T25" fmla="*/ 2147483646 h 816"/>
              <a:gd name="T26" fmla="*/ 2147483646 w 1811"/>
              <a:gd name="T27" fmla="*/ 2147483646 h 816"/>
              <a:gd name="T28" fmla="*/ 2147483646 w 1811"/>
              <a:gd name="T29" fmla="*/ 0 h 81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811"/>
              <a:gd name="T46" fmla="*/ 0 h 816"/>
              <a:gd name="T47" fmla="*/ 1811 w 1811"/>
              <a:gd name="T48" fmla="*/ 816 h 81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811" h="816">
                <a:moveTo>
                  <a:pt x="0" y="816"/>
                </a:moveTo>
                <a:cubicBezTo>
                  <a:pt x="64" y="813"/>
                  <a:pt x="106" y="800"/>
                  <a:pt x="166" y="794"/>
                </a:cubicBezTo>
                <a:cubicBezTo>
                  <a:pt x="328" y="749"/>
                  <a:pt x="690" y="777"/>
                  <a:pt x="738" y="776"/>
                </a:cubicBezTo>
                <a:cubicBezTo>
                  <a:pt x="773" y="765"/>
                  <a:pt x="732" y="777"/>
                  <a:pt x="808" y="768"/>
                </a:cubicBezTo>
                <a:cubicBezTo>
                  <a:pt x="871" y="761"/>
                  <a:pt x="931" y="742"/>
                  <a:pt x="995" y="737"/>
                </a:cubicBezTo>
                <a:cubicBezTo>
                  <a:pt x="1067" y="724"/>
                  <a:pt x="1139" y="710"/>
                  <a:pt x="1209" y="689"/>
                </a:cubicBezTo>
                <a:cubicBezTo>
                  <a:pt x="1231" y="667"/>
                  <a:pt x="1264" y="671"/>
                  <a:pt x="1288" y="650"/>
                </a:cubicBezTo>
                <a:cubicBezTo>
                  <a:pt x="1316" y="625"/>
                  <a:pt x="1347" y="601"/>
                  <a:pt x="1375" y="576"/>
                </a:cubicBezTo>
                <a:cubicBezTo>
                  <a:pt x="1399" y="555"/>
                  <a:pt x="1400" y="547"/>
                  <a:pt x="1427" y="536"/>
                </a:cubicBezTo>
                <a:cubicBezTo>
                  <a:pt x="1448" y="515"/>
                  <a:pt x="1477" y="507"/>
                  <a:pt x="1501" y="488"/>
                </a:cubicBezTo>
                <a:cubicBezTo>
                  <a:pt x="1543" y="456"/>
                  <a:pt x="1571" y="397"/>
                  <a:pt x="1597" y="353"/>
                </a:cubicBezTo>
                <a:cubicBezTo>
                  <a:pt x="1612" y="328"/>
                  <a:pt x="1628" y="303"/>
                  <a:pt x="1645" y="279"/>
                </a:cubicBezTo>
                <a:cubicBezTo>
                  <a:pt x="1659" y="259"/>
                  <a:pt x="1693" y="222"/>
                  <a:pt x="1693" y="222"/>
                </a:cubicBezTo>
                <a:cubicBezTo>
                  <a:pt x="1710" y="177"/>
                  <a:pt x="1740" y="93"/>
                  <a:pt x="1781" y="65"/>
                </a:cubicBezTo>
                <a:cubicBezTo>
                  <a:pt x="1789" y="39"/>
                  <a:pt x="1799" y="24"/>
                  <a:pt x="1811" y="0"/>
                </a:cubicBezTo>
              </a:path>
            </a:pathLst>
          </a:custGeom>
          <a:noFill/>
          <a:ln w="38100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0682" name="Line 27">
            <a:extLst>
              <a:ext uri="{FF2B5EF4-FFF2-40B4-BE49-F238E27FC236}">
                <a16:creationId xmlns:a16="http://schemas.microsoft.com/office/drawing/2014/main" id="{8E869FF5-8C77-6D42-A740-A45B66CAA99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07122" y="1920875"/>
            <a:ext cx="4229100" cy="3657600"/>
          </a:xfrm>
          <a:prstGeom prst="line">
            <a:avLst/>
          </a:prstGeom>
          <a:noFill/>
          <a:ln w="38100">
            <a:solidFill>
              <a:srgbClr val="0040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8FEFBA8-7825-7E4F-8C34-3F2CE4F20C58}"/>
              </a:ext>
            </a:extLst>
          </p:cNvPr>
          <p:cNvCxnSpPr>
            <a:cxnSpLocks/>
          </p:cNvCxnSpPr>
          <p:nvPr/>
        </p:nvCxnSpPr>
        <p:spPr>
          <a:xfrm flipV="1">
            <a:off x="2951362" y="4375548"/>
            <a:ext cx="1272778" cy="16668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F028723-FE8A-D34B-AE37-ED6932939108}"/>
              </a:ext>
            </a:extLst>
          </p:cNvPr>
          <p:cNvCxnSpPr>
            <a:cxnSpLocks/>
          </p:cNvCxnSpPr>
          <p:nvPr/>
        </p:nvCxnSpPr>
        <p:spPr>
          <a:xfrm>
            <a:off x="4206480" y="4427537"/>
            <a:ext cx="0" cy="1185863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6418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2EC1FD-40C9-AF44-944F-615980511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4804" y="2082800"/>
            <a:ext cx="10042295" cy="4064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even subtle middle ear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Normal hearing sensitivity versus sensory hearing loss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8</a:t>
            </a:r>
            <a:r>
              <a:rPr lang="en-US" altLang="en-US" sz="2400" baseline="30000" dirty="0">
                <a:latin typeface="Arial Rounded MT Bold" panose="020F0704030504030204" pitchFamily="34" charset="77"/>
              </a:rPr>
              <a:t>th</a:t>
            </a:r>
            <a:r>
              <a:rPr lang="en-US" altLang="en-US" sz="2400" dirty="0">
                <a:latin typeface="Arial Rounded MT Bold" panose="020F0704030504030204" pitchFamily="34" charset="77"/>
              </a:rPr>
              <a:t> nerve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7</a:t>
            </a:r>
            <a:r>
              <a:rPr lang="en-US" altLang="en-US" sz="2400" baseline="30000" dirty="0">
                <a:latin typeface="Arial Rounded MT Bold" panose="020F0704030504030204" pitchFamily="34" charset="77"/>
              </a:rPr>
              <a:t>th</a:t>
            </a:r>
            <a:r>
              <a:rPr lang="en-US" altLang="en-US" sz="2400" dirty="0">
                <a:latin typeface="Arial Rounded MT Bold" panose="020F0704030504030204" pitchFamily="34" charset="77"/>
              </a:rPr>
              <a:t> nerve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Detection of brainstem auditory dysfunction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Diagnosis of auditory neuropathy spectrum disorder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Identification of false or exaggerated hearing loss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04BF4BE-751D-EF48-2B90-8F44037FA3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905" y="444962"/>
            <a:ext cx="9944100" cy="1244138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Valuable Acoustic Reflex Applications in Young Children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4584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B57E4-34A8-A040-EBE0-179D70769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A8EBCE-48C2-0D7E-2415-C8F7D3AB4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17" y="5128273"/>
            <a:ext cx="10883364" cy="1599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EF1C98-6299-3E2A-C5D1-317086E44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71" y="3021661"/>
            <a:ext cx="10752655" cy="1963737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4F4C955-7176-D52A-9103-03D52A927F75}"/>
              </a:ext>
            </a:extLst>
          </p:cNvPr>
          <p:cNvCxnSpPr/>
          <p:nvPr/>
        </p:nvCxnSpPr>
        <p:spPr>
          <a:xfrm flipV="1">
            <a:off x="303214" y="6241588"/>
            <a:ext cx="571500" cy="3429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2">
            <a:extLst>
              <a:ext uri="{FF2B5EF4-FFF2-40B4-BE49-F238E27FC236}">
                <a16:creationId xmlns:a16="http://schemas.microsoft.com/office/drawing/2014/main" id="{66E4F0D8-3601-63D7-0FFA-A86D2B66E8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8905" y="444962"/>
            <a:ext cx="9944100" cy="1244138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Valuable Acoustic Reflex Applications in Young Children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C658205-A1A7-D20D-E1A0-F2D6EBB245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798" y="1967837"/>
            <a:ext cx="7772400" cy="77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1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C21A6-72FF-8B2A-FA63-0A156C984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5">
            <a:extLst>
              <a:ext uri="{FF2B5EF4-FFF2-40B4-BE49-F238E27FC236}">
                <a16:creationId xmlns:a16="http://schemas.microsoft.com/office/drawing/2014/main" id="{25D4A4CA-86AF-A530-BA7A-F957FD0FC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199" y="2021682"/>
            <a:ext cx="5356461" cy="4341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>
            <a:extLst>
              <a:ext uri="{FF2B5EF4-FFF2-40B4-BE49-F238E27FC236}">
                <a16:creationId xmlns:a16="http://schemas.microsoft.com/office/drawing/2014/main" id="{8397CFCA-5E30-5E29-0BD5-3214D6562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56" y="2021682"/>
            <a:ext cx="5225357" cy="3286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5D01FF32-3A22-F936-807E-9043E83AE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8962" y="372718"/>
            <a:ext cx="11074400" cy="1491416"/>
          </a:xfrm>
        </p:spPr>
        <p:txBody>
          <a:bodyPr>
            <a:noAutofit/>
          </a:bodyPr>
          <a:lstStyle/>
          <a:p>
            <a:pPr algn="ctr"/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 </a:t>
            </a:r>
            <a:br>
              <a:rPr lang="en-US" sz="2800" dirty="0"/>
            </a:br>
            <a:r>
              <a:rPr lang="en-US" altLang="x-none" sz="2800" i="1" dirty="0">
                <a:latin typeface="Arial Rounded MT Bold" panose="020F0704030504030204" pitchFamily="34" charset="77"/>
              </a:rPr>
              <a:t>OAE Measurement is Standard of Care</a:t>
            </a:r>
            <a:br>
              <a:rPr lang="en-US" altLang="x-none" sz="2800" i="1" dirty="0">
                <a:latin typeface="Arial Rounded MT Bold" panose="020F0704030504030204" pitchFamily="34" charset="77"/>
              </a:rPr>
            </a:br>
            <a:endParaRPr lang="en-US" altLang="en-US" sz="2800" i="1" dirty="0">
              <a:ea typeface="ＭＳ Ｐゴシック" panose="020B0600070205080204" pitchFamily="34" charset="-128"/>
            </a:endParaRPr>
          </a:p>
        </p:txBody>
      </p: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90B5A2D-E2CD-FCA2-0C9F-0F16F7ED82D1}"/>
              </a:ext>
            </a:extLst>
          </p:cNvPr>
          <p:cNvCxnSpPr>
            <a:cxnSpLocks/>
          </p:cNvCxnSpPr>
          <p:nvPr/>
        </p:nvCxnSpPr>
        <p:spPr>
          <a:xfrm>
            <a:off x="5632704" y="1864134"/>
            <a:ext cx="684752" cy="1575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10139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Rectangle 2">
            <a:extLst>
              <a:ext uri="{FF2B5EF4-FFF2-40B4-BE49-F238E27FC236}">
                <a16:creationId xmlns:a16="http://schemas.microsoft.com/office/drawing/2014/main" id="{6E87A3CB-296D-F74B-A146-B7B3B4606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162" y="457200"/>
            <a:ext cx="88296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Anatomy and Physiology of OAEs</a:t>
            </a:r>
          </a:p>
        </p:txBody>
      </p:sp>
      <p:pic>
        <p:nvPicPr>
          <p:cNvPr id="128002" name="Picture 3" descr="ohc">
            <a:extLst>
              <a:ext uri="{FF2B5EF4-FFF2-40B4-BE49-F238E27FC236}">
                <a16:creationId xmlns:a16="http://schemas.microsoft.com/office/drawing/2014/main" id="{32672604-B2F9-6E43-BB06-B53323E41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" y="2171700"/>
            <a:ext cx="37719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3" name="Picture 3">
            <a:extLst>
              <a:ext uri="{FF2B5EF4-FFF2-40B4-BE49-F238E27FC236}">
                <a16:creationId xmlns:a16="http://schemas.microsoft.com/office/drawing/2014/main" id="{B681454F-7F06-8046-B0BA-DF4E86A26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1" y="2171700"/>
            <a:ext cx="5710238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18436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5" name="Rectangle 3">
            <a:extLst>
              <a:ext uri="{FF2B5EF4-FFF2-40B4-BE49-F238E27FC236}">
                <a16:creationId xmlns:a16="http://schemas.microsoft.com/office/drawing/2014/main" id="{042E622A-127B-C04D-85EB-D5F5AF84150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814252" y="1916084"/>
            <a:ext cx="8786726" cy="44847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Outer hair cell motility with </a:t>
            </a:r>
            <a:r>
              <a:rPr lang="en-US" sz="2400" dirty="0" err="1">
                <a:ea typeface="ＭＳ Ｐゴシック" charset="0"/>
                <a:cs typeface="ＭＳ Ｐゴシック" charset="0"/>
              </a:rPr>
              <a:t>p</a:t>
            </a:r>
            <a:r>
              <a:rPr lang="en-US" sz="2400" dirty="0" err="1">
                <a:ea typeface="ＭＳ Ｐゴシック" charset="0"/>
              </a:rPr>
              <a:t>restin</a:t>
            </a:r>
            <a:r>
              <a:rPr lang="en-US" sz="2400" dirty="0">
                <a:ea typeface="ＭＳ Ｐゴシック" charset="0"/>
              </a:rPr>
              <a:t> motor protein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Stereocilia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Tectorial membrane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Basilar membrane mechanics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 err="1">
                <a:ea typeface="ＭＳ Ｐゴシック" charset="0"/>
                <a:cs typeface="ＭＳ Ｐゴシック" charset="0"/>
              </a:rPr>
              <a:t>Stria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 err="1">
                <a:ea typeface="ＭＳ Ｐゴシック" charset="0"/>
                <a:cs typeface="ＭＳ Ｐゴシック" charset="0"/>
              </a:rPr>
              <a:t>vascularis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Middle ear (inward delivery of stimulus and outward propagation of OAE energy)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dirty="0">
                <a:ea typeface="ＭＳ Ｐゴシック" charset="0"/>
                <a:cs typeface="ＭＳ Ｐゴシック" charset="0"/>
              </a:rPr>
              <a:t>External ear canal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Stimulus presentation 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ＭＳ Ｐゴシック" charset="0"/>
              </a:rPr>
              <a:t>OAE detection</a:t>
            </a:r>
            <a:endParaRPr lang="en-US" dirty="0">
              <a:solidFill>
                <a:schemeClr val="hlink"/>
              </a:solidFill>
              <a:ea typeface="ＭＳ Ｐゴシック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24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C13E97-DCAE-A141-B9B1-A3CD330E5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162" y="457200"/>
            <a:ext cx="88296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Anatomy and Physiology of OAEs</a:t>
            </a:r>
          </a:p>
        </p:txBody>
      </p:sp>
    </p:spTree>
    <p:extLst>
      <p:ext uri="{BB962C8B-B14F-4D97-AF65-F5344CB8AC3E}">
        <p14:creationId xmlns:p14="http://schemas.microsoft.com/office/powerpoint/2010/main" val="1798046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>
            <a:extLst>
              <a:ext uri="{FF2B5EF4-FFF2-40B4-BE49-F238E27FC236}">
                <a16:creationId xmlns:a16="http://schemas.microsoft.com/office/drawing/2014/main" id="{EA280D4B-6E1B-8A42-A396-56D18B25F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828801"/>
            <a:ext cx="9829800" cy="45219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868" tIns="45243" rIns="92868" bIns="45243"/>
          <a:lstStyle>
            <a:lvl1pPr marL="2301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Perform otoscopic inspection</a:t>
            </a:r>
          </a:p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Determine risk for middle ear dysfunction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Patient history </a:t>
            </a:r>
          </a:p>
          <a:p>
            <a:pPr lvl="1">
              <a:spcBef>
                <a:spcPct val="20000"/>
              </a:spcBef>
              <a:buClr>
                <a:schemeClr val="accent2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Conduct tympanometry and acoustic reflexes as indicated to rule out or confirm middle ear dysfunction</a:t>
            </a:r>
          </a:p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Verify stimulus calibration in the patient’s external ear canal</a:t>
            </a:r>
          </a:p>
          <a:p>
            <a:pPr lvl="1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Actual stimulus levels are in alignment with target stimulus levels (e.g., L2 = 55 dB; L1 = 65 dB) </a:t>
            </a:r>
          </a:p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Confirm low noise levels in the external ear canal</a:t>
            </a:r>
          </a:p>
          <a:p>
            <a:pPr lvl="1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Less than the 95%ile upper limit for normal subjects</a:t>
            </a:r>
          </a:p>
          <a:p>
            <a:pPr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None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33122" name="Rectangle 2">
            <a:extLst>
              <a:ext uri="{FF2B5EF4-FFF2-40B4-BE49-F238E27FC236}">
                <a16:creationId xmlns:a16="http://schemas.microsoft.com/office/drawing/2014/main" id="{34744ED3-67F2-4847-A5A6-113CC7A70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507204"/>
            <a:ext cx="9829799" cy="1138716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Four Important Steps Prior to OAE Measurement</a:t>
            </a:r>
          </a:p>
        </p:txBody>
      </p:sp>
    </p:spTree>
    <p:extLst>
      <p:ext uri="{BB962C8B-B14F-4D97-AF65-F5344CB8AC3E}">
        <p14:creationId xmlns:p14="http://schemas.microsoft.com/office/powerpoint/2010/main" val="3753104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>
            <a:extLst>
              <a:ext uri="{FF2B5EF4-FFF2-40B4-BE49-F238E27FC236}">
                <a16:creationId xmlns:a16="http://schemas.microsoft.com/office/drawing/2014/main" id="{83BE5BFE-F90D-DB41-AEC8-09152C6C94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68810" y="422865"/>
            <a:ext cx="9797478" cy="1352896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General Steps in Analysis of OAE Findings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DBBEB8E-8710-5947-8636-4FB4D45C44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97280" y="2078182"/>
            <a:ext cx="10540538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Verify adequately low noise floor (&lt; 90% normal limits)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Perform analysis at all test frequencies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Verify repeatability of TEOAE or DPOAE amplitude (+/- 2 dB) from at least two runs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Is OAE - NF difference &gt; 6 dB?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 Yes? OAEs are present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No? There is no evidence of OAEs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Is DP amplitude within normal limits?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Yes? OAEs are normal</a:t>
            </a:r>
          </a:p>
          <a:p>
            <a:pPr lvl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No? OAEs are abnormal (but present)</a:t>
            </a:r>
          </a:p>
          <a:p>
            <a:pPr>
              <a:lnSpc>
                <a:spcPct val="90000"/>
              </a:lnSpc>
              <a:buFont typeface="Wingdings" charset="2"/>
              <a:buChar char="l"/>
              <a:defRPr/>
            </a:pPr>
            <a:endParaRPr lang="en-US" altLang="en-US" sz="24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32947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5" name="Picture 2">
            <a:extLst>
              <a:ext uri="{FF2B5EF4-FFF2-40B4-BE49-F238E27FC236}">
                <a16:creationId xmlns:a16="http://schemas.microsoft.com/office/drawing/2014/main" id="{C4126EAC-B4EF-0F43-BC24-0B9CB189C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146" y="1885950"/>
            <a:ext cx="7138554" cy="5019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386" name="Rectangle 3">
            <a:extLst>
              <a:ext uri="{FF2B5EF4-FFF2-40B4-BE49-F238E27FC236}">
                <a16:creationId xmlns:a16="http://schemas.microsoft.com/office/drawing/2014/main" id="{D4A3AFC2-3906-184C-895C-82F9C3485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6585" y="333336"/>
            <a:ext cx="8829675" cy="1361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Analysis of DPOAEs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C00000"/>
                </a:solidFill>
              </a:rPr>
              <a:t>1. Normal   2. Present but Abnormal   3. Absent</a:t>
            </a:r>
          </a:p>
        </p:txBody>
      </p:sp>
      <p:sp>
        <p:nvSpPr>
          <p:cNvPr id="144387" name="Line 4">
            <a:extLst>
              <a:ext uri="{FF2B5EF4-FFF2-40B4-BE49-F238E27FC236}">
                <a16:creationId xmlns:a16="http://schemas.microsoft.com/office/drawing/2014/main" id="{8EDCC18D-7847-C749-9CF3-8A20045E4E8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52900" y="3086100"/>
            <a:ext cx="342900" cy="6858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44388" name="Rectangle 5">
            <a:extLst>
              <a:ext uri="{FF2B5EF4-FFF2-40B4-BE49-F238E27FC236}">
                <a16:creationId xmlns:a16="http://schemas.microsoft.com/office/drawing/2014/main" id="{19E93C3D-FEC7-CC4E-BF56-E41F08D1E4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2628900"/>
            <a:ext cx="1485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Normal</a:t>
            </a:r>
          </a:p>
        </p:txBody>
      </p:sp>
      <p:sp>
        <p:nvSpPr>
          <p:cNvPr id="144389" name="Line 6">
            <a:extLst>
              <a:ext uri="{FF2B5EF4-FFF2-40B4-BE49-F238E27FC236}">
                <a16:creationId xmlns:a16="http://schemas.microsoft.com/office/drawing/2014/main" id="{D9606FE9-A98D-E244-98D6-8A9F085583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96100" y="3200399"/>
            <a:ext cx="169718" cy="1388225"/>
          </a:xfrm>
          <a:prstGeom prst="line">
            <a:avLst/>
          </a:prstGeom>
          <a:noFill/>
          <a:ln w="28575">
            <a:solidFill>
              <a:srgbClr val="00406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44390" name="Rectangle 7">
            <a:extLst>
              <a:ext uri="{FF2B5EF4-FFF2-40B4-BE49-F238E27FC236}">
                <a16:creationId xmlns:a16="http://schemas.microsoft.com/office/drawing/2014/main" id="{C11D078D-77E0-2A4E-B99F-D04064DF4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9407" y="2514600"/>
            <a:ext cx="165215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Normal</a:t>
            </a:r>
          </a:p>
        </p:txBody>
      </p:sp>
      <p:sp>
        <p:nvSpPr>
          <p:cNvPr id="144391" name="Line 8">
            <a:extLst>
              <a:ext uri="{FF2B5EF4-FFF2-40B4-BE49-F238E27FC236}">
                <a16:creationId xmlns:a16="http://schemas.microsoft.com/office/drawing/2014/main" id="{6F76FF15-BA18-F943-8878-53EA5EC170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10600" y="3200400"/>
            <a:ext cx="800100" cy="2057400"/>
          </a:xfrm>
          <a:prstGeom prst="line">
            <a:avLst/>
          </a:prstGeom>
          <a:noFill/>
          <a:ln w="28575">
            <a:solidFill>
              <a:srgbClr val="00406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44392" name="Rectangle 9">
            <a:extLst>
              <a:ext uri="{FF2B5EF4-FFF2-40B4-BE49-F238E27FC236}">
                <a16:creationId xmlns:a16="http://schemas.microsoft.com/office/drawing/2014/main" id="{BDA3D9CB-1C94-1D41-824D-114BFDA3A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2628900"/>
            <a:ext cx="35433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Absent (No OAE)</a:t>
            </a:r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938B409E-3788-514E-AE56-2ECAF8350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4323" y="2400300"/>
            <a:ext cx="165215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Present</a:t>
            </a:r>
            <a:r>
              <a:rPr lang="en-US" altLang="en-US" sz="2000" dirty="0">
                <a:solidFill>
                  <a:srgbClr val="00406F"/>
                </a:solidFill>
              </a:rPr>
              <a:t> but Abnormal</a:t>
            </a:r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24FEE385-31A1-784E-A463-8097DEFD23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5606" y="3249237"/>
            <a:ext cx="267393" cy="694113"/>
          </a:xfrm>
          <a:prstGeom prst="line">
            <a:avLst/>
          </a:prstGeom>
          <a:noFill/>
          <a:ln w="28575">
            <a:solidFill>
              <a:srgbClr val="00406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1783438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3" name="Picture 2">
            <a:extLst>
              <a:ext uri="{FF2B5EF4-FFF2-40B4-BE49-F238E27FC236}">
                <a16:creationId xmlns:a16="http://schemas.microsoft.com/office/drawing/2014/main" id="{B44996DD-3067-7E44-82B9-9CC921836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900" y="1828800"/>
            <a:ext cx="388620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6434" name="Rectangle 3">
            <a:extLst>
              <a:ext uri="{FF2B5EF4-FFF2-40B4-BE49-F238E27FC236}">
                <a16:creationId xmlns:a16="http://schemas.microsoft.com/office/drawing/2014/main" id="{55F6D594-9AD5-4347-826E-4E33EFB85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14300"/>
            <a:ext cx="10058400" cy="1600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OAEs in Early Detection of Outer Hair Cell Dysfunction</a:t>
            </a:r>
          </a:p>
        </p:txBody>
      </p:sp>
      <p:sp>
        <p:nvSpPr>
          <p:cNvPr id="146435" name="Rectangle 4">
            <a:extLst>
              <a:ext uri="{FF2B5EF4-FFF2-40B4-BE49-F238E27FC236}">
                <a16:creationId xmlns:a16="http://schemas.microsoft.com/office/drawing/2014/main" id="{12AA1227-B940-5843-B306-8DFFEF572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8336" y="3857535"/>
            <a:ext cx="162095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C00000"/>
                </a:solidFill>
              </a:rPr>
              <a:t>Abnormal</a:t>
            </a:r>
          </a:p>
          <a:p>
            <a:pPr algn="ctr"/>
            <a:r>
              <a:rPr lang="en-US" altLang="en-US" sz="2400" b="1" dirty="0">
                <a:solidFill>
                  <a:srgbClr val="C00000"/>
                </a:solidFill>
              </a:rPr>
              <a:t>OHC </a:t>
            </a:r>
          </a:p>
          <a:p>
            <a:pPr algn="ctr"/>
            <a:r>
              <a:rPr lang="en-US" altLang="en-US" sz="2400" b="1" dirty="0">
                <a:solidFill>
                  <a:srgbClr val="C00000"/>
                </a:solidFill>
              </a:rPr>
              <a:t>(OAEs)</a:t>
            </a:r>
            <a:endParaRPr lang="en-US" altLang="en-US" sz="2700" b="1" dirty="0">
              <a:solidFill>
                <a:srgbClr val="C00000"/>
              </a:solidFill>
            </a:endParaRPr>
          </a:p>
        </p:txBody>
      </p:sp>
      <p:sp>
        <p:nvSpPr>
          <p:cNvPr id="146436" name="Line 5">
            <a:extLst>
              <a:ext uri="{FF2B5EF4-FFF2-40B4-BE49-F238E27FC236}">
                <a16:creationId xmlns:a16="http://schemas.microsoft.com/office/drawing/2014/main" id="{4045D599-2D7B-B543-9266-F428D3EC2F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39000" y="4457700"/>
            <a:ext cx="18288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46437" name="Rectangle 6">
            <a:extLst>
              <a:ext uri="{FF2B5EF4-FFF2-40B4-BE49-F238E27FC236}">
                <a16:creationId xmlns:a16="http://schemas.microsoft.com/office/drawing/2014/main" id="{478D4B1C-5A22-394D-AC06-65FF8C7F7C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289" y="3657601"/>
            <a:ext cx="12458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b="1" dirty="0">
                <a:solidFill>
                  <a:srgbClr val="00406F"/>
                </a:solidFill>
              </a:rPr>
              <a:t>Normal</a:t>
            </a:r>
          </a:p>
          <a:p>
            <a:pPr algn="ctr"/>
            <a:r>
              <a:rPr lang="en-US" altLang="en-US" sz="2400" b="1" dirty="0">
                <a:solidFill>
                  <a:srgbClr val="00406F"/>
                </a:solidFill>
              </a:rPr>
              <a:t>OHC </a:t>
            </a:r>
          </a:p>
          <a:p>
            <a:pPr algn="ctr"/>
            <a:r>
              <a:rPr lang="en-US" altLang="en-US" sz="2400" b="1" dirty="0">
                <a:solidFill>
                  <a:srgbClr val="00406F"/>
                </a:solidFill>
              </a:rPr>
              <a:t>(OAEs)</a:t>
            </a:r>
            <a:endParaRPr lang="en-US" altLang="en-US" sz="2700" b="1" dirty="0">
              <a:solidFill>
                <a:srgbClr val="00406F"/>
              </a:solidFill>
            </a:endParaRPr>
          </a:p>
        </p:txBody>
      </p:sp>
      <p:sp>
        <p:nvSpPr>
          <p:cNvPr id="146438" name="Line 7">
            <a:extLst>
              <a:ext uri="{FF2B5EF4-FFF2-40B4-BE49-F238E27FC236}">
                <a16:creationId xmlns:a16="http://schemas.microsoft.com/office/drawing/2014/main" id="{6C246069-A96C-B142-980E-203017886E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24200" y="4229100"/>
            <a:ext cx="1714500" cy="0"/>
          </a:xfrm>
          <a:prstGeom prst="line">
            <a:avLst/>
          </a:prstGeom>
          <a:noFill/>
          <a:ln w="57150">
            <a:solidFill>
              <a:srgbClr val="00406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25169435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7" name="Picture 2" descr="W:\data\presentations\S OAE anat preneural.jpg">
            <a:extLst>
              <a:ext uri="{FF2B5EF4-FFF2-40B4-BE49-F238E27FC236}">
                <a16:creationId xmlns:a16="http://schemas.microsoft.com/office/drawing/2014/main" id="{6EB9A97E-155A-EA46-BE36-7DAAF5587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941" y="1845035"/>
            <a:ext cx="7431709" cy="483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7458" name="Rectangle 2">
            <a:extLst>
              <a:ext uri="{FF2B5EF4-FFF2-40B4-BE49-F238E27FC236}">
                <a16:creationId xmlns:a16="http://schemas.microsoft.com/office/drawing/2014/main" id="{00E51245-DE2D-F649-BBE7-20CC2B5CD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0595" y="625532"/>
            <a:ext cx="100584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Generation of OAEs is “Pre-Neural”</a:t>
            </a:r>
          </a:p>
        </p:txBody>
      </p:sp>
    </p:spTree>
    <p:extLst>
      <p:ext uri="{BB962C8B-B14F-4D97-AF65-F5344CB8AC3E}">
        <p14:creationId xmlns:p14="http://schemas.microsoft.com/office/powerpoint/2010/main" val="19597895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7" name="Rectangle 3">
            <a:extLst>
              <a:ext uri="{FF2B5EF4-FFF2-40B4-BE49-F238E27FC236}">
                <a16:creationId xmlns:a16="http://schemas.microsoft.com/office/drawing/2014/main" id="{8ADD5C08-D3D1-DD40-9422-B142B5573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1826722"/>
            <a:ext cx="10058400" cy="4914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868" tIns="45243" rIns="92868" bIns="45243"/>
          <a:lstStyle>
            <a:lvl1pPr marL="2301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6873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OAEs		Audiogram		Possible Interpretation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Normal		Normal			Normal cochlear function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Abnormal	Normal			&gt; Outer hair cell dysfunction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							&gt; Rule out middle ear dysfunction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Normal		Abnormal		&gt; Technical problems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							&gt; Inner hair cell dysfunction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							&gt; Neural auditory dysfunction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							&gt; False hearing loss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48482" name="Rectangle 2">
            <a:extLst>
              <a:ext uri="{FF2B5EF4-FFF2-40B4-BE49-F238E27FC236}">
                <a16:creationId xmlns:a16="http://schemas.microsoft.com/office/drawing/2014/main" id="{2D537BDF-B5EA-5944-BEEB-EF6396AC85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532735"/>
            <a:ext cx="9029700" cy="9144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Relation of OAEs to Audiogram</a:t>
            </a:r>
          </a:p>
        </p:txBody>
      </p:sp>
    </p:spTree>
    <p:extLst>
      <p:ext uri="{BB962C8B-B14F-4D97-AF65-F5344CB8AC3E}">
        <p14:creationId xmlns:p14="http://schemas.microsoft.com/office/powerpoint/2010/main" val="7494663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2">
            <a:extLst>
              <a:ext uri="{FF2B5EF4-FFF2-40B4-BE49-F238E27FC236}">
                <a16:creationId xmlns:a16="http://schemas.microsoft.com/office/drawing/2014/main" id="{8F4686C1-5009-2D49-B337-456D3089D65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98466" y="556953"/>
            <a:ext cx="9944100" cy="114300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u="sng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Selected Clinical Pediatric Applications of OAEs</a:t>
            </a:r>
          </a:p>
        </p:txBody>
      </p:sp>
      <p:sp>
        <p:nvSpPr>
          <p:cNvPr id="515075" name="Rectangle 3">
            <a:extLst>
              <a:ext uri="{FF2B5EF4-FFF2-40B4-BE49-F238E27FC236}">
                <a16:creationId xmlns:a16="http://schemas.microsoft.com/office/drawing/2014/main" id="{946C5E63-A7B7-A24A-9F11-EAAEEE8DF7A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98466" y="2569324"/>
            <a:ext cx="5197534" cy="33377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Infant hearing screening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Diagnosis of auditory dysfunction including ANSD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Monitoring ototoxicity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Pre-school hearing screening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Identification of false or exaggerated hearing loss</a:t>
            </a:r>
          </a:p>
          <a:p>
            <a:pPr>
              <a:lnSpc>
                <a:spcPct val="80000"/>
              </a:lnSpc>
              <a:buFont typeface="Wingdings" charset="2"/>
              <a:buNone/>
              <a:defRPr/>
            </a:pPr>
            <a:endParaRPr lang="en-US" altLang="en-US" sz="2400" dirty="0">
              <a:latin typeface="Arial Rounded MT Bold" panose="020F070403050403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6BAC4E-4588-F1B1-B147-F7D454486C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880" y="3105526"/>
            <a:ext cx="2647539" cy="177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B48A5DE-850E-1387-2E6E-FAA78F82F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2950" y="2478024"/>
            <a:ext cx="2144559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516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2">
            <a:extLst>
              <a:ext uri="{FF2B5EF4-FFF2-40B4-BE49-F238E27FC236}">
                <a16:creationId xmlns:a16="http://schemas.microsoft.com/office/drawing/2014/main" id="{C90FE654-7C15-9749-AB81-C1B441A814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3460" y="368510"/>
            <a:ext cx="10536973" cy="1259121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Frequency-Specific ABR and More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Minimal Test Battery According to 2010 ANSD Guid</a:t>
            </a: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elines</a:t>
            </a: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11A9E5AB-4321-7848-AE70-37BF6E5F9F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69937" y="1972353"/>
            <a:ext cx="10024018" cy="4114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Otoacoustic emissions (OAEs)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Cochlear microphonic (CM may be present when OAEs are absent)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Tests of auditory nerve function	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ABR for high intensity click stimulation (e.g., 80 to 90 dB </a:t>
            </a:r>
            <a:r>
              <a:rPr lang="en-US" altLang="en-US" dirty="0" err="1">
                <a:latin typeface="Arial Rounded MT Bold" panose="020F0704030504030204" pitchFamily="34" charset="77"/>
              </a:rPr>
              <a:t>nHL</a:t>
            </a:r>
            <a:r>
              <a:rPr lang="en-US" altLang="en-US" dirty="0">
                <a:latin typeface="Arial Rounded MT Bold" panose="020F0704030504030204" pitchFamily="34" charset="77"/>
              </a:rPr>
              <a:t>) with separate averages for rarefaction stimulus polarity vs. condensation stimulus polarity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altLang="en-US" sz="2400" i="1" dirty="0">
              <a:latin typeface="Arial Rounded MT Bold" panose="020F0704030504030204" pitchFamily="34" charset="77"/>
            </a:endParaRP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altLang="en-US" sz="2400" i="1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14797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E8D2FC-DC78-F627-BBE2-ED87A1296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82A3E2E-881B-19D3-AE38-16B9803E4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/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/>
              <a:t>9:00 am	Objective techniques for auditory assessment of infants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/>
              <a:t>10:30 am	Break</a:t>
            </a:r>
          </a:p>
          <a:p>
            <a:pPr marL="0" indent="0">
              <a:buNone/>
            </a:pPr>
            <a:r>
              <a:rPr lang="en-US" sz="2400" dirty="0"/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/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/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9DFF46D-44E6-F317-057E-4E17B38F7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0"/>
            <a:ext cx="105156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Time-Ordered Agenda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02236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2">
            <a:extLst>
              <a:ext uri="{FF2B5EF4-FFF2-40B4-BE49-F238E27FC236}">
                <a16:creationId xmlns:a16="http://schemas.microsoft.com/office/drawing/2014/main" id="{3828B044-BBE0-2046-BB06-55FEBE44F3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50900" y="101600"/>
            <a:ext cx="9906000" cy="1371600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 err="1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eHandbook</a:t>
            </a: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of Auditory Evoked Responses</a:t>
            </a:r>
            <a:b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Available from </a:t>
            </a:r>
            <a:r>
              <a:rPr lang="en-US" altLang="en-US" sz="2800" dirty="0" err="1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Amazon.com</a:t>
            </a:r>
            <a:b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u="sng" dirty="0">
                <a:latin typeface="Arial Rounded MT Bold" panose="020F0704030504030204" pitchFamily="34" charset="77"/>
                <a:ea typeface="ＭＳ Ｐゴシック" panose="020B0600070205080204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http://www.amazon.com/dp/B0145G2FFM</a:t>
            </a:r>
            <a:endParaRPr lang="en-US" altLang="en-US" sz="2800" i="1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01507199-48BA-5543-A340-4280202215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0900" y="1806900"/>
            <a:ext cx="7124699" cy="51435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1. Introduction to Auditory Evoked Responses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2. Introduction to </a:t>
            </a:r>
            <a:r>
              <a:rPr lang="en-US" sz="1800" dirty="0" err="1">
                <a:ea typeface="ＭＳ Ｐゴシック" charset="0"/>
                <a:cs typeface="ＭＳ Ｐゴシック" charset="0"/>
              </a:rPr>
              <a:t>Electrocochleography</a:t>
            </a:r>
            <a:endParaRPr lang="en-US" sz="1800" dirty="0">
              <a:ea typeface="ＭＳ Ｐゴシック" charset="0"/>
              <a:cs typeface="ＭＳ Ｐゴシック" charset="0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3. </a:t>
            </a:r>
            <a:r>
              <a:rPr lang="en-US" sz="1800" dirty="0" err="1">
                <a:ea typeface="ＭＳ Ｐゴシック" charset="0"/>
                <a:cs typeface="ＭＳ Ｐゴシック" charset="0"/>
              </a:rPr>
              <a:t>ECochG</a:t>
            </a:r>
            <a:r>
              <a:rPr lang="en-US" sz="1800" dirty="0">
                <a:ea typeface="ＭＳ Ｐゴシック" charset="0"/>
                <a:cs typeface="ＭＳ Ｐゴシック" charset="0"/>
              </a:rPr>
              <a:t>: Clinical Populations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4. Introduction to Auditory Brainstem Response (ABR)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5. ABR: Stimulus Parameters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6. ABR: Acquisition Parameters and Test Protocols 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7. ABR: Analysis and Trouble Shooting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solidFill>
                  <a:srgbClr val="C00000"/>
                </a:solidFill>
                <a:ea typeface="ＭＳ Ｐゴシック" charset="0"/>
                <a:cs typeface="ＭＳ Ｐゴシック" charset="0"/>
              </a:rPr>
              <a:t>Chapter 8. ABR: Clinical Applications and Patient Populations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9. Auditory Steady State Response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10. Auditory Middle Latency Response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11. Auditory Late Response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sz="1800" dirty="0">
                <a:ea typeface="ＭＳ Ｐゴシック" charset="0"/>
                <a:cs typeface="ＭＳ Ｐゴシック" charset="0"/>
              </a:rPr>
              <a:t>Chapter 12. P300 Response and MMN</a:t>
            </a:r>
          </a:p>
          <a:p>
            <a:pPr marL="516731" lvl="1" indent="0">
              <a:buNone/>
              <a:defRPr/>
            </a:pPr>
            <a:endParaRPr lang="en-US" sz="1800" dirty="0">
              <a:ea typeface="ＭＳ Ｐゴシック" charset="0"/>
              <a:cs typeface="ＭＳ Ｐゴシック" charset="0"/>
            </a:endParaRPr>
          </a:p>
        </p:txBody>
      </p:sp>
      <p:pic>
        <p:nvPicPr>
          <p:cNvPr id="168963" name="Picture 2">
            <a:extLst>
              <a:ext uri="{FF2B5EF4-FFF2-40B4-BE49-F238E27FC236}">
                <a16:creationId xmlns:a16="http://schemas.microsoft.com/office/drawing/2014/main" id="{8D9E023D-3F9A-D643-A74A-73057D40D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5599" y="2077102"/>
            <a:ext cx="3667921" cy="4603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53415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7" name="Picture 5">
            <a:extLst>
              <a:ext uri="{FF2B5EF4-FFF2-40B4-BE49-F238E27FC236}">
                <a16:creationId xmlns:a16="http://schemas.microsoft.com/office/drawing/2014/main" id="{F383855D-A762-BA45-893C-D338DB5B29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020" y="2021683"/>
            <a:ext cx="5024438" cy="407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6">
            <a:extLst>
              <a:ext uri="{FF2B5EF4-FFF2-40B4-BE49-F238E27FC236}">
                <a16:creationId xmlns:a16="http://schemas.microsoft.com/office/drawing/2014/main" id="{02E4F995-31A8-5B43-A26F-CFD7668590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457" y="2021682"/>
            <a:ext cx="5402292" cy="3398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7669FA0-7832-AA4F-8FC2-FDD1A80AE7F6}"/>
              </a:ext>
            </a:extLst>
          </p:cNvPr>
          <p:cNvCxnSpPr>
            <a:cxnSpLocks/>
          </p:cNvCxnSpPr>
          <p:nvPr/>
        </p:nvCxnSpPr>
        <p:spPr>
          <a:xfrm>
            <a:off x="915166" y="2387600"/>
            <a:ext cx="425283" cy="19649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C398D8FA-23B2-352C-13E2-C96BCAF527AB}"/>
              </a:ext>
            </a:extLst>
          </p:cNvPr>
          <p:cNvSpPr txBox="1">
            <a:spLocks noChangeArrowheads="1"/>
          </p:cNvSpPr>
          <p:nvPr/>
        </p:nvSpPr>
        <p:spPr>
          <a:xfrm>
            <a:off x="1340449" y="5913751"/>
            <a:ext cx="9829800" cy="1081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br>
              <a:rPr lang="en-US" altLang="x-none" sz="2000" dirty="0">
                <a:latin typeface="Arial Rounded MT Bold" panose="020F0704030504030204" pitchFamily="34" charset="77"/>
              </a:rPr>
            </a:br>
            <a:r>
              <a:rPr lang="en-US" altLang="en-US" sz="20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Year 2019 Joint Committee on Infant Hearing   </a:t>
            </a:r>
            <a:br>
              <a:rPr lang="en-US" altLang="en-US" sz="20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endParaRPr lang="en-US" altLang="en-US" sz="20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942EF9-BDC7-5E0F-99C4-E666D306A9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8962" y="372718"/>
            <a:ext cx="11074400" cy="1491416"/>
          </a:xfrm>
        </p:spPr>
        <p:txBody>
          <a:bodyPr>
            <a:noAutofit/>
          </a:bodyPr>
          <a:lstStyle/>
          <a:p>
            <a:pPr algn="ctr"/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 </a:t>
            </a:r>
            <a:br>
              <a:rPr lang="en-US" sz="2800" dirty="0"/>
            </a:br>
            <a:r>
              <a:rPr lang="en-US" sz="2800" i="1" dirty="0">
                <a:latin typeface="Arial Rounded MT Bold" panose="020F0704030504030204" pitchFamily="34" charset="77"/>
              </a:rPr>
              <a:t>ABR </a:t>
            </a:r>
            <a:r>
              <a:rPr lang="en-US" altLang="x-none" sz="2800" i="1" dirty="0">
                <a:latin typeface="Arial Rounded MT Bold" panose="020F0704030504030204" pitchFamily="34" charset="77"/>
              </a:rPr>
              <a:t>Measurement is Standard of Care</a:t>
            </a:r>
            <a:br>
              <a:rPr lang="en-US" altLang="x-none" sz="2800" i="1" dirty="0">
                <a:latin typeface="Arial Rounded MT Bold" panose="020F0704030504030204" pitchFamily="34" charset="77"/>
              </a:rPr>
            </a:br>
            <a:endParaRPr lang="en-US" altLang="en-US" sz="2800" i="1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61718320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2">
            <a:extLst>
              <a:ext uri="{FF2B5EF4-FFF2-40B4-BE49-F238E27FC236}">
                <a16:creationId xmlns:a16="http://schemas.microsoft.com/office/drawing/2014/main" id="{FD6F8810-26F2-CE48-82CB-6F36972D86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4016" y="322207"/>
            <a:ext cx="10515600" cy="1561044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ABR Protocol: </a:t>
            </a: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Stimulus Parameters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C707F9A7-68A5-454B-BB30-27B0000A1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86632" y="1883251"/>
            <a:ext cx="10570368" cy="47625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0"/>
              <a:buNone/>
              <a:defRPr/>
            </a:pPr>
            <a:r>
              <a:rPr lang="en-US" sz="2100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Parameter	Selection		Comment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Transducer	Insert earphones	A dozen good reasons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Bone oscillator	BC 	ABR is often necessary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Type		Click or tone burst	Click for diagnosis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			Tone burst for threshold estimation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Duration	Click = 0.1 </a:t>
            </a:r>
            <a:r>
              <a:rPr lang="en-US" sz="2100" dirty="0" err="1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ms</a:t>
            </a: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 		Transient (synchronous firing) onset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TB = 2-0-2 cycles	Tonal but transient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Polarity		Rarefaction		Larger amplitude; change as indicated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Rate		Click = 21.1/sec	Faster rate saves time; slow if necessary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TB = 37.7/sec		Faster rate saves time; only need wave V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Intensity	Variable in dB </a:t>
            </a:r>
            <a:r>
              <a:rPr lang="en-US" sz="2100" dirty="0" err="1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nHL</a:t>
            </a: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High for </a:t>
            </a:r>
            <a:r>
              <a:rPr lang="en-US" sz="2100" dirty="0" err="1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neurodiagnosis</a:t>
            </a: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; low for thresholds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Repetitions	Variable		Whatever is needed for good SNR</a:t>
            </a:r>
          </a:p>
          <a:p>
            <a:pPr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Masking	Rarely needed		Only if ABR is abnormal and no wave I</a:t>
            </a:r>
          </a:p>
          <a:p>
            <a:pPr>
              <a:buFont typeface="Wingdings" charset="0"/>
              <a:buNone/>
              <a:defRPr/>
            </a:pPr>
            <a:endParaRPr lang="en-US" sz="21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8129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2">
            <a:extLst>
              <a:ext uri="{FF2B5EF4-FFF2-40B4-BE49-F238E27FC236}">
                <a16:creationId xmlns:a16="http://schemas.microsoft.com/office/drawing/2014/main" id="{335144B8-87B4-5741-AA65-568B334B2C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0087" y="624126"/>
            <a:ext cx="11131825" cy="829151"/>
          </a:xfrm>
          <a:noFill/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Advantages of Insert Earphones in ABR Measurement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84D540B6-6B4C-A448-BD5E-EB25CD1A95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199" y="1962150"/>
            <a:ext cx="6624781" cy="49911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General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Increased inter-aural attenuation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Increased ambient noise attenuation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Elimination of ear canal collapse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Increased patient comfort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rgbClr val="C00000"/>
                </a:solidFill>
              </a:rPr>
              <a:t>Improved infection control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More precise placement (reliability)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ABR specifically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Reduced transducer ringing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Reduced stimulus artifact with separation of transducer from inverting (earlobe) electrode</a:t>
            </a:r>
          </a:p>
        </p:txBody>
      </p:sp>
      <p:pic>
        <p:nvPicPr>
          <p:cNvPr id="174083" name="Picture 4" descr="Fig 3">
            <a:extLst>
              <a:ext uri="{FF2B5EF4-FFF2-40B4-BE49-F238E27FC236}">
                <a16:creationId xmlns:a16="http://schemas.microsoft.com/office/drawing/2014/main" id="{884CB5F9-E5A6-CA42-B096-74F1107BA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981" y="1828799"/>
            <a:ext cx="4062413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084" name="Picture 5" descr="Figure 8.3A.probe tip sizes.jpg">
            <a:extLst>
              <a:ext uri="{FF2B5EF4-FFF2-40B4-BE49-F238E27FC236}">
                <a16:creationId xmlns:a16="http://schemas.microsoft.com/office/drawing/2014/main" id="{459AE98C-D8F6-6F41-A9DF-52AE123D6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199" y="4504847"/>
            <a:ext cx="3609975" cy="2207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524F867-5744-1540-86FB-4CC03B5285DA}"/>
              </a:ext>
            </a:extLst>
          </p:cNvPr>
          <p:cNvCxnSpPr>
            <a:cxnSpLocks/>
          </p:cNvCxnSpPr>
          <p:nvPr/>
        </p:nvCxnSpPr>
        <p:spPr>
          <a:xfrm>
            <a:off x="7811266" y="2923178"/>
            <a:ext cx="425283" cy="196497"/>
          </a:xfrm>
          <a:prstGeom prst="straightConnector1">
            <a:avLst/>
          </a:prstGeom>
          <a:ln w="38100">
            <a:solidFill>
              <a:srgbClr val="0040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62754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192" y="715144"/>
            <a:ext cx="11109159" cy="895734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A Modern Bone Oscillator Design for ABR Recording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737878"/>
            <a:ext cx="5230222" cy="466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r="500" b="5882"/>
          <a:stretch>
            <a:fillRect/>
          </a:stretch>
        </p:blipFill>
        <p:spPr bwMode="auto">
          <a:xfrm>
            <a:off x="1006986" y="2882900"/>
            <a:ext cx="5000786" cy="269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 flipH="1">
            <a:off x="7010400" y="3238500"/>
            <a:ext cx="762001" cy="3048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717800" y="2628900"/>
            <a:ext cx="495301" cy="1440924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4625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0378" y="551543"/>
            <a:ext cx="11109159" cy="1095447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</a:t>
            </a:r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400" dirty="0">
                <a:latin typeface="Arial Rounded MT Bold" panose="020F0704030504030204" pitchFamily="34" charset="77"/>
              </a:rPr>
              <a:t>Frequency-Specific ABR and More</a:t>
            </a:r>
            <a:br>
              <a:rPr lang="en-US" sz="2800" dirty="0"/>
            </a:br>
            <a:r>
              <a:rPr lang="en-US" sz="2800" i="1" dirty="0"/>
              <a:t>What is the Optimal Stimulus Presentation Rate? 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" y="1930400"/>
            <a:ext cx="390144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5876472" y="1983540"/>
            <a:ext cx="4673599" cy="4635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1912" tIns="30162" rIns="61912" bIns="30162"/>
          <a:lstStyle>
            <a:lvl1pPr marL="230188" indent="-2301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498475" indent="-1539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765175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071563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13779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18351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6pPr>
            <a:lvl7pPr marL="22923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7pPr>
            <a:lvl8pPr marL="27495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8pPr>
            <a:lvl9pPr marL="32067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9pPr>
          </a:lstStyle>
          <a:p>
            <a:pPr>
              <a:buFont typeface="Wingdings" charset="2"/>
              <a:buChar char="§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General Guideline: Fastest rate that still produces an optimal response</a:t>
            </a:r>
          </a:p>
          <a:p>
            <a:pPr>
              <a:buFont typeface="Wingdings" charset="2"/>
              <a:buChar char="§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Click stimulus: 21.1/sec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Extensive normative data for latency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Slow enough to identify wave I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Fast enough for rapid data collection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Odd number not in sync with 50 Hz or 60 Hz current</a:t>
            </a:r>
          </a:p>
          <a:p>
            <a:pPr>
              <a:buFont typeface="Wingdings" charset="2"/>
              <a:buChar char="§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Tone burst stimulus: 37.7/sec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Quicker test time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Not interested in wave I</a:t>
            </a:r>
          </a:p>
          <a:p>
            <a:pPr lvl="1">
              <a:buFont typeface="Wingdings" charset="2"/>
              <a:buChar char="ü"/>
              <a:defRPr/>
            </a:pPr>
            <a:r>
              <a:rPr lang="en-US" altLang="en-US" sz="2000" kern="0" dirty="0">
                <a:solidFill>
                  <a:srgbClr val="00406F"/>
                </a:solidFill>
              </a:rPr>
              <a:t>No negative impact of rate increase on waveform morphology</a:t>
            </a:r>
          </a:p>
          <a:p>
            <a:pPr lvl="1">
              <a:buFont typeface="Wingdings" charset="2"/>
              <a:buChar char="§"/>
              <a:defRPr/>
            </a:pPr>
            <a:endParaRPr lang="en-US" altLang="en-US" sz="2000" kern="0" dirty="0">
              <a:solidFill>
                <a:srgbClr val="00406F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63600" y="4301290"/>
            <a:ext cx="266700" cy="27940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63600" y="2933700"/>
            <a:ext cx="266700" cy="2794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0752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>
            <a:extLst>
              <a:ext uri="{FF2B5EF4-FFF2-40B4-BE49-F238E27FC236}">
                <a16:creationId xmlns:a16="http://schemas.microsoft.com/office/drawing/2014/main" id="{D9689380-0C71-624B-80D6-EF38B9DE3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86" y="1959428"/>
            <a:ext cx="6075005" cy="4725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Rectangle 3">
            <a:extLst>
              <a:ext uri="{FF2B5EF4-FFF2-40B4-BE49-F238E27FC236}">
                <a16:creationId xmlns:a16="http://schemas.microsoft.com/office/drawing/2014/main" id="{1F7A3199-B7C6-3E41-8EFB-097B38949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842" y="457200"/>
            <a:ext cx="1008924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Effect of Tone Burst Plateau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(Gorga &amp; Thornton, 1989)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CA9D5C7E-4A6C-624A-B3D3-F9DCBFEAC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0463" y="2235200"/>
            <a:ext cx="3729038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406F"/>
                </a:solidFill>
              </a:rPr>
              <a:t>Recommended Tone Burst Duration: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rgbClr val="00406F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406F"/>
                </a:solidFill>
              </a:rPr>
              <a:t>2 cycles rise time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406F"/>
                </a:solidFill>
              </a:rPr>
              <a:t>0 cycles plateau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00406F"/>
                </a:solidFill>
              </a:rPr>
              <a:t>2 cycles fall time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dirty="0">
              <a:solidFill>
                <a:srgbClr val="0040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7939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>
            <a:extLst>
              <a:ext uri="{FF2B5EF4-FFF2-40B4-BE49-F238E27FC236}">
                <a16:creationId xmlns:a16="http://schemas.microsoft.com/office/drawing/2014/main" id="{0C25CE8C-54FF-834A-9CF2-76B57C783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1" y="1983322"/>
            <a:ext cx="5132613" cy="4688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4" name="Rectangle 3">
            <a:extLst>
              <a:ext uri="{FF2B5EF4-FFF2-40B4-BE49-F238E27FC236}">
                <a16:creationId xmlns:a16="http://schemas.microsoft.com/office/drawing/2014/main" id="{2B5B3622-AC34-5B44-B12A-087FA8A1B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199"/>
            <a:ext cx="1133060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en-US" altLang="en-US" sz="2700" i="1" dirty="0">
                <a:solidFill>
                  <a:srgbClr val="00406F"/>
                </a:solidFill>
              </a:rPr>
              <a:t>Effect of Tone Burst Onset Ramp</a:t>
            </a:r>
          </a:p>
          <a:p>
            <a:pPr algn="ctr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altLang="en-US" sz="2000" i="1" dirty="0">
                <a:solidFill>
                  <a:srgbClr val="00406F"/>
                </a:solidFill>
              </a:rPr>
              <a:t>(Gorga &amp; Thornton, 1989)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BBCE14-22C6-4D4A-B929-63C2C3BC8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6588" y="2491695"/>
            <a:ext cx="4600575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C00000"/>
                </a:solidFill>
              </a:rPr>
              <a:t>Ralph B. Blackman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</a:rPr>
              <a:t>(1904-1990)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x-none" sz="2100" dirty="0">
              <a:solidFill>
                <a:srgbClr val="00406F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MIT educated mathematician and engineer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x-none" sz="21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Pioneer in digital theory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(along with Claude Shannon, John Tukey, et al)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x-none" sz="21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Employed at Bell Telephone Laboratories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x-none" sz="21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(as was Harvey Fletcher</a:t>
            </a:r>
            <a:r>
              <a:rPr lang="en-US" altLang="x-none" sz="2100" dirty="0">
                <a:solidFill>
                  <a:srgbClr val="00406F"/>
                </a:solidFill>
              </a:rPr>
              <a:t>)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458DED5E-AA8F-7545-8EF7-E77B2BEC1F1F}"/>
              </a:ext>
            </a:extLst>
          </p:cNvPr>
          <p:cNvCxnSpPr/>
          <p:nvPr/>
        </p:nvCxnSpPr>
        <p:spPr bwMode="auto">
          <a:xfrm>
            <a:off x="1323975" y="5372100"/>
            <a:ext cx="628650" cy="4667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984280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016" y="362856"/>
            <a:ext cx="10940715" cy="1285661"/>
          </a:xfrm>
        </p:spPr>
        <p:txBody>
          <a:bodyPr>
            <a:noAutofit/>
          </a:bodyPr>
          <a:lstStyle/>
          <a:p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</a:t>
            </a:r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400" dirty="0">
                <a:latin typeface="Arial Rounded MT Bold" panose="020F0704030504030204" pitchFamily="34" charset="77"/>
              </a:rPr>
              <a:t>Frequency-Specific ABR and More </a:t>
            </a:r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ZA" sz="2800" i="1" dirty="0"/>
              <a:t>Use </a:t>
            </a:r>
            <a:r>
              <a:rPr lang="en-US" sz="2800" i="1" dirty="0"/>
              <a:t>Fastest Feasible Stimulus Presentation Rate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123497" y="1866571"/>
            <a:ext cx="10346013" cy="4762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1912" tIns="30162" rIns="61912" bIns="30162"/>
          <a:lstStyle>
            <a:lvl1pPr marL="2301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6873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Data Collection in a 1-Channel Pediatric ABR Assessment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4 stimuli (click + 3 tone burst frequencies)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4 intensity levels per stimulus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2 replications per intensity level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2 ears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Total = 4 X 4 X 2 X 2 = ~ 64 separate ABR waveforms</a:t>
            </a:r>
          </a:p>
          <a:p>
            <a:pPr marL="342900" indent="-342900">
              <a:spcBef>
                <a:spcPct val="20000"/>
              </a:spcBef>
              <a:buClr>
                <a:srgbClr val="C00000"/>
              </a:buClr>
              <a:buSzPct val="95000"/>
              <a:buFont typeface="Wingdings" pitchFamily="2" charset="2"/>
              <a:buChar char="§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Calculated Data Collection Time for a 1-Channel ABR Assessment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Assume 1000 stimuli (sweeps) per waveform = 64,000 sweeps 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Stimulus rate of 11.1/sec = 96 minutes</a:t>
            </a:r>
          </a:p>
          <a:p>
            <a:pPr marL="742950" lvl="1" indent="-285750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Arial Rounded MT Bold" panose="020F0704030504030204" pitchFamily="34" charset="77"/>
                <a:ea typeface="Arial" charset="0"/>
                <a:cs typeface="Arial" charset="0"/>
              </a:rPr>
              <a:t>Stimulus rate of 37.7/sec = 28 minutes</a:t>
            </a:r>
          </a:p>
          <a:p>
            <a:pPr marL="285750" indent="-285750">
              <a:spcBef>
                <a:spcPct val="20000"/>
              </a:spcBef>
              <a:buClr>
                <a:schemeClr val="accent2"/>
              </a:buClr>
              <a:buSzPct val="95000"/>
              <a:buFont typeface="Arial" charset="0"/>
              <a:buChar char="•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  <a:p>
            <a:pPr marL="457200" lvl="1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  <a:p>
            <a:pPr marL="457200" lvl="1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7790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F921E5B-22FC-9F43-B167-0B4F20641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781651"/>
            <a:ext cx="11023599" cy="4114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altLang="en-US" sz="2400" dirty="0"/>
              <a:t>Transient stimulus intensity is calibrated in dB pe SPL 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altLang="en-US" sz="2400" dirty="0"/>
              <a:t>Intensity is described in dB </a:t>
            </a:r>
            <a:r>
              <a:rPr lang="en-US" altLang="en-US" sz="2400" dirty="0" err="1"/>
              <a:t>nHL</a:t>
            </a:r>
            <a:r>
              <a:rPr lang="en-US" altLang="en-US" sz="2400" dirty="0"/>
              <a:t> (normal hearing level)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0 dB </a:t>
            </a:r>
            <a:r>
              <a:rPr lang="en-US" altLang="en-US" dirty="0" err="1"/>
              <a:t>nHL</a:t>
            </a:r>
            <a:r>
              <a:rPr lang="en-US" altLang="en-US" dirty="0"/>
              <a:t> = average behavioral threshold for stimulus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0 dB </a:t>
            </a:r>
            <a:r>
              <a:rPr lang="en-US" altLang="en-US" dirty="0" err="1"/>
              <a:t>nHL</a:t>
            </a:r>
            <a:r>
              <a:rPr lang="en-US" altLang="en-US" dirty="0"/>
              <a:t> is approximately 30 dB </a:t>
            </a:r>
            <a:r>
              <a:rPr lang="en-US" altLang="en-US" dirty="0" err="1"/>
              <a:t>peSPL</a:t>
            </a:r>
            <a:endParaRPr lang="en-US" altLang="en-US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altLang="en-US" sz="2400" dirty="0"/>
              <a:t>ABR latency decreases as stimulus intensity increases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Greatest latency change is for intensity levels &lt; 70 dB </a:t>
            </a:r>
            <a:r>
              <a:rPr lang="en-US" altLang="en-US" dirty="0" err="1"/>
              <a:t>nHL</a:t>
            </a:r>
            <a:endParaRPr lang="en-US" altLang="en-US" dirty="0"/>
          </a:p>
          <a:p>
            <a:pPr lvl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Flat “latency-intensity function or curve” &gt; 70 dB </a:t>
            </a:r>
            <a:r>
              <a:rPr lang="en-US" altLang="en-US" dirty="0" err="1"/>
              <a:t>nHL</a:t>
            </a:r>
            <a:endParaRPr lang="en-US" altLang="en-US" dirty="0"/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altLang="en-US" sz="2400" dirty="0"/>
              <a:t>Wave V is normally detected within 10 dB of behavioral hearing threshold but not at behavioral threshold</a:t>
            </a:r>
          </a:p>
          <a:p>
            <a:pPr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§"/>
              <a:defRPr/>
            </a:pPr>
            <a:r>
              <a:rPr lang="en-US" altLang="en-US" sz="2400" dirty="0"/>
              <a:t>Wave I is usually observed to within about 35 dB of behavioral hearing threshold (smaller amplitude than wave V)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36AC05BA-74FA-504A-8BC6-433008061D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Clinical ABR Concepts for Stimulus Intensity</a:t>
            </a:r>
          </a:p>
        </p:txBody>
      </p:sp>
    </p:spTree>
    <p:extLst>
      <p:ext uri="{BB962C8B-B14F-4D97-AF65-F5344CB8AC3E}">
        <p14:creationId xmlns:p14="http://schemas.microsoft.com/office/powerpoint/2010/main" val="5268717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BE2C9965-7A7A-BD40-918C-BF3196F61E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03237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Effect of Stimulus Intensity on ABR Wave V Latency</a:t>
            </a:r>
          </a:p>
        </p:txBody>
      </p:sp>
      <p:pic>
        <p:nvPicPr>
          <p:cNvPr id="46082" name="Picture 1">
            <a:extLst>
              <a:ext uri="{FF2B5EF4-FFF2-40B4-BE49-F238E27FC236}">
                <a16:creationId xmlns:a16="http://schemas.microsoft.com/office/drawing/2014/main" id="{69F6CE1D-26E6-ED40-8B07-455CD22215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28" y="1828800"/>
            <a:ext cx="512207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00800F54-EA3A-5545-B4AB-EEFBF8603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662" y="1714500"/>
            <a:ext cx="5954316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93482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>
            <a:extLst>
              <a:ext uri="{FF2B5EF4-FFF2-40B4-BE49-F238E27FC236}">
                <a16:creationId xmlns:a16="http://schemas.microsoft.com/office/drawing/2014/main" id="{D947823B-225D-EC46-8472-5206F68444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09" y="1838629"/>
            <a:ext cx="3981170" cy="4885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448CFF-A035-4645-A029-8AF1ECD69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8130" y="51306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ABR Wave V Latency versus Intensity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1406D2-3405-A84B-A44E-B45FE26D5B4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455403" y="1955870"/>
            <a:ext cx="6168327" cy="4651417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Predictable increase in wave V latency for intensity levels &lt; 70 dB </a:t>
            </a:r>
            <a:r>
              <a:rPr lang="en-US" altLang="en-US" sz="2400" dirty="0" err="1"/>
              <a:t>nHL</a:t>
            </a:r>
            <a:endParaRPr lang="en-US" altLang="en-US" sz="2400" dirty="0"/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Decrease in amplitudes of all ABR waves with decreasing stimulus intensity levels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Wave I normally disappears at about 35 dB </a:t>
            </a:r>
            <a:r>
              <a:rPr lang="en-US" altLang="en-US" sz="2400" dirty="0" err="1"/>
              <a:t>nHL</a:t>
            </a:r>
            <a:endParaRPr lang="en-US" altLang="en-US" sz="2400" dirty="0"/>
          </a:p>
          <a:p>
            <a:pPr>
              <a:buFont typeface="Wingdings" pitchFamily="2" charset="2"/>
              <a:buChar char="§"/>
              <a:defRPr/>
            </a:pPr>
            <a:r>
              <a:rPr lang="en-US" altLang="en-US" sz="2400" dirty="0"/>
              <a:t>Wave V is normally observed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At lower intensity levels (larger amplitude)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At an intensity level within 10 dB of behavioral threshold</a:t>
            </a:r>
          </a:p>
          <a:p>
            <a:pPr>
              <a:buFont typeface="Wingdings" pitchFamily="2" charset="2"/>
              <a:buChar char="§"/>
              <a:defRPr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743552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290" y="728342"/>
            <a:ext cx="11109159" cy="895734"/>
          </a:xfrm>
        </p:spPr>
        <p:txBody>
          <a:bodyPr>
            <a:noAutofit/>
          </a:bodyPr>
          <a:lstStyle/>
          <a:p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 </a:t>
            </a: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ZA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ABR Protocol: </a:t>
            </a:r>
            <a:r>
              <a:rPr lang="en-ZA" sz="2800" i="1" dirty="0">
                <a:latin typeface="Arial Rounded MT Bold" panose="020F0704030504030204" pitchFamily="34" charset="77"/>
              </a:rPr>
              <a:t>Acquisition Parameters </a:t>
            </a:r>
            <a:endParaRPr lang="en-US" sz="2800" i="1" dirty="0">
              <a:latin typeface="Arial Rounded MT Bold" panose="020F0704030504030204" pitchFamily="34" charset="77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905370" y="1761672"/>
            <a:ext cx="10697079" cy="5270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2400" b="1" kern="1200" baseline="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None/>
              <a:defRPr sz="2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Wingdings" charset="2"/>
              <a:buNone/>
              <a:defRPr sz="18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Wingdings" charset="2"/>
              <a:buNone/>
              <a:defRPr/>
            </a:pPr>
            <a:r>
              <a:rPr lang="en-US" altLang="en-US" sz="2000" dirty="0">
                <a:solidFill>
                  <a:srgbClr val="C00000"/>
                </a:solidFill>
              </a:rPr>
              <a:t>Parameter		Selection	Comment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Channels		1 or 2		One channel is adequate for most applications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Electrodes</a:t>
            </a:r>
            <a:r>
              <a:rPr lang="en-US" altLang="en-US" sz="2000" dirty="0">
                <a:solidFill>
                  <a:schemeClr val="accent6"/>
                </a:solidFill>
              </a:rPr>
              <a:t>*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1800" dirty="0"/>
              <a:t>Noninverting	</a:t>
            </a:r>
            <a:r>
              <a:rPr lang="en-US" altLang="en-US" sz="1800" dirty="0" err="1"/>
              <a:t>Fz</a:t>
            </a:r>
            <a:r>
              <a:rPr lang="en-US" altLang="en-US" sz="1800" dirty="0"/>
              <a:t>		Advantages for high forehead vs. vertex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1800" dirty="0"/>
              <a:t>	Inverting	Ai		Ipsilateral earlobe; Problems with mastoid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1800" dirty="0"/>
              <a:t>	Ground 	</a:t>
            </a:r>
            <a:r>
              <a:rPr lang="en-US" altLang="en-US" sz="1800" dirty="0" err="1"/>
              <a:t>Fpz</a:t>
            </a:r>
            <a:r>
              <a:rPr lang="en-US" altLang="en-US" sz="1800" dirty="0"/>
              <a:t>			Any location is OK for common electrode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Filters	</a:t>
            </a:r>
          </a:p>
          <a:p>
            <a:pPr algn="l"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1800" dirty="0"/>
              <a:t>High Pass	30 Hz		+ Low frequency energy in infant ABR</a:t>
            </a:r>
          </a:p>
          <a:p>
            <a:pPr algn="l"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1800" dirty="0"/>
              <a:t>	Low Pass	3000 Hz		2000 or 1500 Hz if there is high frequency </a:t>
            </a:r>
            <a:r>
              <a:rPr lang="en-US" altLang="en-US" sz="2000" dirty="0"/>
              <a:t>artifact</a:t>
            </a:r>
          </a:p>
          <a:p>
            <a:pPr algn="l">
              <a:spcBef>
                <a:spcPts val="0"/>
              </a:spcBef>
              <a:buFont typeface="Wingdings" charset="2"/>
              <a:buNone/>
              <a:defRPr/>
            </a:pPr>
            <a:r>
              <a:rPr lang="en-US" altLang="en-US" sz="2000" dirty="0"/>
              <a:t>	</a:t>
            </a:r>
            <a:r>
              <a:rPr lang="en-US" altLang="en-US" sz="1800" dirty="0"/>
              <a:t>Notch		Optional	May remove important low frequency energy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Amplification		X100,000	Or sensitivity of +/- 25 or 50 mV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Analysis time</a:t>
            </a:r>
            <a:r>
              <a:rPr lang="en-US" altLang="en-US" sz="2000" dirty="0">
                <a:solidFill>
                  <a:schemeClr val="accent6"/>
                </a:solidFill>
              </a:rPr>
              <a:t>*	</a:t>
            </a:r>
            <a:r>
              <a:rPr lang="en-US" altLang="en-US" sz="2000" dirty="0"/>
              <a:t>	~ 15 </a:t>
            </a:r>
            <a:r>
              <a:rPr lang="en-US" altLang="en-US" sz="2000" dirty="0" err="1"/>
              <a:t>ms</a:t>
            </a:r>
            <a:r>
              <a:rPr lang="en-US" altLang="en-US" sz="2000" dirty="0"/>
              <a:t>	Encompasses ABR in most recording conditions</a:t>
            </a:r>
          </a:p>
          <a:p>
            <a:pPr algn="l">
              <a:buFont typeface="Wingdings" charset="2"/>
              <a:buNone/>
              <a:defRPr/>
            </a:pPr>
            <a:r>
              <a:rPr lang="en-US" altLang="en-US" sz="2000" dirty="0"/>
              <a:t>Pre-stim baseline	- 1 </a:t>
            </a:r>
            <a:r>
              <a:rPr lang="en-US" altLang="en-US" sz="2000" dirty="0" err="1"/>
              <a:t>ms</a:t>
            </a:r>
            <a:r>
              <a:rPr lang="en-US" altLang="en-US" sz="2000" dirty="0"/>
              <a:t>		Useful information on response quality</a:t>
            </a:r>
          </a:p>
          <a:p>
            <a:pPr algn="l">
              <a:defRPr/>
            </a:pPr>
            <a:r>
              <a:rPr lang="en-US" altLang="en-US" sz="2000" dirty="0"/>
              <a:t>Sweeps (# stimuli)</a:t>
            </a:r>
            <a:r>
              <a:rPr lang="en-US" altLang="en-US" sz="2000" dirty="0">
                <a:solidFill>
                  <a:schemeClr val="accent6"/>
                </a:solidFill>
              </a:rPr>
              <a:t>*	</a:t>
            </a:r>
            <a:r>
              <a:rPr lang="en-US" altLang="en-US" sz="2000" dirty="0"/>
              <a:t>Variable	Whatever yields adequate SNR (ABR vs. Noise)</a:t>
            </a:r>
          </a:p>
        </p:txBody>
      </p:sp>
    </p:spTree>
    <p:extLst>
      <p:ext uri="{BB962C8B-B14F-4D97-AF65-F5344CB8AC3E}">
        <p14:creationId xmlns:p14="http://schemas.microsoft.com/office/powerpoint/2010/main" val="37948863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D978E84B-3646-F646-B04F-4B8B1B8C36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22" y="3889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International 10-20 Electrode System</a:t>
            </a:r>
          </a:p>
        </p:txBody>
      </p:sp>
      <p:pic>
        <p:nvPicPr>
          <p:cNvPr id="56322" name="officeArt object">
            <a:extLst>
              <a:ext uri="{FF2B5EF4-FFF2-40B4-BE49-F238E27FC236}">
                <a16:creationId xmlns:a16="http://schemas.microsoft.com/office/drawing/2014/main" id="{F1F5396B-608A-B449-A659-746664CF8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714500"/>
            <a:ext cx="38862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pic>
        <p:nvPicPr>
          <p:cNvPr id="56323" name="Picture 4">
            <a:extLst>
              <a:ext uri="{FF2B5EF4-FFF2-40B4-BE49-F238E27FC236}">
                <a16:creationId xmlns:a16="http://schemas.microsoft.com/office/drawing/2014/main" id="{B5A780E7-D4E5-CC45-800C-41F9FC1B8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275" y="1891936"/>
            <a:ext cx="3781586" cy="4934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1139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>
            <a:extLst>
              <a:ext uri="{FF2B5EF4-FFF2-40B4-BE49-F238E27FC236}">
                <a16:creationId xmlns:a16="http://schemas.microsoft.com/office/drawing/2014/main" id="{8EA0E275-7519-4E40-816F-104A00385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5062" y="492965"/>
            <a:ext cx="88296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endParaRPr lang="en-US" altLang="en-US" sz="28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Electrode Application</a:t>
            </a:r>
          </a:p>
        </p:txBody>
      </p:sp>
      <p:pic>
        <p:nvPicPr>
          <p:cNvPr id="62466" name="Picture 4" descr="Hall 5-12-06 007">
            <a:extLst>
              <a:ext uri="{FF2B5EF4-FFF2-40B4-BE49-F238E27FC236}">
                <a16:creationId xmlns:a16="http://schemas.microsoft.com/office/drawing/2014/main" id="{1989897A-D27D-8144-BD54-FDA23E9BB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593" y="1891903"/>
            <a:ext cx="5187264" cy="3403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5">
            <a:extLst>
              <a:ext uri="{FF2B5EF4-FFF2-40B4-BE49-F238E27FC236}">
                <a16:creationId xmlns:a16="http://schemas.microsoft.com/office/drawing/2014/main" id="{A41A9300-07EF-7F45-95B1-6C4424F844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19" y="1908572"/>
            <a:ext cx="4561681" cy="3419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43498AA6-610D-1043-A532-567013263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538" y="5600700"/>
            <a:ext cx="88296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100" dirty="0">
                <a:solidFill>
                  <a:srgbClr val="C00000"/>
                </a:solidFill>
              </a:rPr>
              <a:t>Why not use alcohol preps?</a:t>
            </a:r>
          </a:p>
          <a:p>
            <a:pPr marL="514350" indent="-514350" algn="ctr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2100" i="1" dirty="0">
                <a:solidFill>
                  <a:srgbClr val="00406F"/>
                </a:solidFill>
              </a:rPr>
              <a:t>Possibility of alcohol intoxication</a:t>
            </a:r>
          </a:p>
          <a:p>
            <a:pPr marL="514350" indent="-514350" algn="ctr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2100" i="1" dirty="0">
                <a:solidFill>
                  <a:srgbClr val="00406F"/>
                </a:solidFill>
              </a:rPr>
              <a:t>Less effective in removing old skin and debris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100" i="1" dirty="0">
                <a:solidFill>
                  <a:srgbClr val="00406F"/>
                </a:solidFill>
              </a:rPr>
              <a:t>3. Dry and cracked skin on tester (</a:t>
            </a:r>
            <a:r>
              <a:rPr lang="en-US" altLang="en-US" sz="2100" i="1" dirty="0">
                <a:solidFill>
                  <a:srgbClr val="00406F"/>
                </a:solidFill>
                <a:sym typeface="Wingdings"/>
              </a:rPr>
              <a:t> infection risk)</a:t>
            </a:r>
            <a:endParaRPr lang="en-US" altLang="en-US" sz="2100" i="1" dirty="0">
              <a:solidFill>
                <a:srgbClr val="0040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705963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2">
            <a:extLst>
              <a:ext uri="{FF2B5EF4-FFF2-40B4-BE49-F238E27FC236}">
                <a16:creationId xmlns:a16="http://schemas.microsoft.com/office/drawing/2014/main" id="{2665C02F-011B-B447-A868-6D21D4C7C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249" y="502478"/>
            <a:ext cx="1039550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ABR Measurement:  Fz versus </a:t>
            </a:r>
            <a:r>
              <a:rPr lang="en-US" altLang="en-US" sz="2800" i="1" dirty="0" err="1">
                <a:solidFill>
                  <a:srgbClr val="00406F"/>
                </a:solidFill>
                <a:latin typeface="Arial Rounded MT Bold" panose="020F0704030504030204" pitchFamily="34" charset="77"/>
              </a:rPr>
              <a:t>Cz</a:t>
            </a: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 Electrode Site</a:t>
            </a:r>
          </a:p>
        </p:txBody>
      </p:sp>
      <p:pic>
        <p:nvPicPr>
          <p:cNvPr id="178178" name="Picture 1">
            <a:extLst>
              <a:ext uri="{FF2B5EF4-FFF2-40B4-BE49-F238E27FC236}">
                <a16:creationId xmlns:a16="http://schemas.microsoft.com/office/drawing/2014/main" id="{465BE0E0-F432-D344-9324-55C7BBD9B4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854200"/>
            <a:ext cx="3995737" cy="373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Picture 2">
            <a:extLst>
              <a:ext uri="{FF2B5EF4-FFF2-40B4-BE49-F238E27FC236}">
                <a16:creationId xmlns:a16="http://schemas.microsoft.com/office/drawing/2014/main" id="{501B9A60-1B0F-0448-85DE-D72F345CC5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854201"/>
            <a:ext cx="5207000" cy="3756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CC3EC03-39E0-024E-BE57-AE82DE39D3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0863" y="5428457"/>
            <a:ext cx="6972300" cy="1340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Advantage of </a:t>
            </a:r>
            <a:r>
              <a:rPr lang="en-US" altLang="en-US" sz="2000" dirty="0" err="1">
                <a:solidFill>
                  <a:srgbClr val="C00000"/>
                </a:solidFill>
                <a:latin typeface="Arial Rounded MT Bold" panose="020F0704030504030204" pitchFamily="34" charset="77"/>
              </a:rPr>
              <a:t>Fz</a:t>
            </a:r>
            <a:r>
              <a:rPr lang="en-US" altLang="en-US" sz="20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 versus CZ Placement</a:t>
            </a:r>
          </a:p>
          <a:p>
            <a:pPr marL="514350" indent="-514350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1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More secure attachment (tape versus hair)</a:t>
            </a:r>
          </a:p>
          <a:p>
            <a:pPr marL="514350" indent="-514350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1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Avoid scrubbing fontanelle in newborn infants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3.     Avoid bandages and cultural forms of head covering</a:t>
            </a:r>
          </a:p>
        </p:txBody>
      </p:sp>
    </p:spTree>
    <p:extLst>
      <p:ext uri="{BB962C8B-B14F-4D97-AF65-F5344CB8AC3E}">
        <p14:creationId xmlns:p14="http://schemas.microsoft.com/office/powerpoint/2010/main" val="14005594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1028700" y="809697"/>
            <a:ext cx="10414000" cy="90710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r>
              <a:rPr lang="en-US" sz="2800" i="1" dirty="0">
                <a:latin typeface="Arial Rounded MT Bold" panose="020F0704030504030204" pitchFamily="34" charset="77"/>
              </a:rPr>
              <a:t>Advantages for Earlobe vs. Mastoid Inverting Electrode</a:t>
            </a:r>
          </a:p>
        </p:txBody>
      </p:sp>
      <p:pic>
        <p:nvPicPr>
          <p:cNvPr id="6" name="Picture 4" descr="earlobe cli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634" y="1937288"/>
            <a:ext cx="4199787" cy="306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201652" y="5412463"/>
            <a:ext cx="6400799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912" tIns="30162" rIns="61912" bIns="30162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000" dirty="0">
                <a:solidFill>
                  <a:srgbClr val="C00000"/>
                </a:solidFill>
              </a:rPr>
              <a:t>Advantages of Earlobe versus Mastoid Placement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000" dirty="0">
              <a:solidFill>
                <a:srgbClr val="00406F"/>
              </a:solidFill>
            </a:endParaRPr>
          </a:p>
          <a:p>
            <a:pPr marL="342900" indent="-342900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1800" dirty="0">
                <a:solidFill>
                  <a:srgbClr val="00406F"/>
                </a:solidFill>
              </a:rPr>
              <a:t>On average 30% larger wave I amplitude with earlobe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AutoNum type="arabicPeriod"/>
              <a:defRPr/>
            </a:pPr>
            <a:r>
              <a:rPr lang="en-US" altLang="en-US" sz="1800" dirty="0">
                <a:solidFill>
                  <a:srgbClr val="00406F"/>
                </a:solidFill>
              </a:rPr>
              <a:t>Minimize post-auricular artifact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800" dirty="0">
                <a:solidFill>
                  <a:srgbClr val="00406F"/>
                </a:solidFill>
              </a:rPr>
              <a:t>3.  Extend electrode distance from bone oscillator to    	 	minimize stimulus artifact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2374683"/>
            <a:ext cx="3670300" cy="386576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1216025" y="5209263"/>
            <a:ext cx="549275" cy="203200"/>
          </a:xfrm>
          <a:prstGeom prst="straightConnector1">
            <a:avLst/>
          </a:prstGeom>
          <a:ln w="38100">
            <a:solidFill>
              <a:srgbClr val="0040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010400" y="3591836"/>
            <a:ext cx="698500" cy="91164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3647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3">
            <a:extLst>
              <a:ext uri="{FF2B5EF4-FFF2-40B4-BE49-F238E27FC236}">
                <a16:creationId xmlns:a16="http://schemas.microsoft.com/office/drawing/2014/main" id="{1757438C-AD2F-A148-8902-DF6E6C63F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922" y="105299"/>
            <a:ext cx="11088225" cy="15730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pitchFamily="1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50" i="1" dirty="0" err="1">
                <a:solidFill>
                  <a:srgbClr val="00406F"/>
                </a:solidFill>
                <a:latin typeface="Arial Rounded MT Bold" panose="020F0704030504030204" pitchFamily="34" charset="77"/>
              </a:rPr>
              <a:t>TIPtrode</a:t>
            </a:r>
            <a:r>
              <a:rPr lang="en-US" altLang="en-US" sz="285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 Electrode Type: Transducer and Electrode</a:t>
            </a:r>
          </a:p>
        </p:txBody>
      </p:sp>
      <p:pic>
        <p:nvPicPr>
          <p:cNvPr id="76802" name="Picture 3" descr="Tiptrode.jpg">
            <a:extLst>
              <a:ext uri="{FF2B5EF4-FFF2-40B4-BE49-F238E27FC236}">
                <a16:creationId xmlns:a16="http://schemas.microsoft.com/office/drawing/2014/main" id="{596DF4E5-D85D-4044-A63C-A5876F587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22" y="2138765"/>
            <a:ext cx="5587713" cy="395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A6E36F7-BEAD-0842-BBBA-E337A5AD7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444" y="2774197"/>
            <a:ext cx="5838556" cy="2445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1912" tIns="30162" rIns="61912" bIns="30162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Advantage</a:t>
            </a:r>
          </a:p>
          <a:p>
            <a:pPr marL="342900" indent="-342900">
              <a:spcBef>
                <a:spcPct val="0"/>
              </a:spcBef>
              <a:buClr>
                <a:srgbClr val="C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Larger wave I amplitude</a:t>
            </a: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endParaRPr lang="en-US" altLang="en-US" sz="24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Clinical Applications</a:t>
            </a:r>
          </a:p>
          <a:p>
            <a:pPr marL="342900" indent="-342900">
              <a:spcBef>
                <a:spcPct val="0"/>
              </a:spcBef>
              <a:buClr>
                <a:srgbClr val="C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Enhancement of ABR wave I (e.g., neuro-diagnostic ABR)</a:t>
            </a:r>
          </a:p>
          <a:p>
            <a:pPr marL="342900" indent="-342900">
              <a:spcBef>
                <a:spcPct val="0"/>
              </a:spcBef>
              <a:buClr>
                <a:srgbClr val="C00000"/>
              </a:buClr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Diagnosis of ANSD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en-US" sz="24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650622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2">
            <a:extLst>
              <a:ext uri="{FF2B5EF4-FFF2-40B4-BE49-F238E27FC236}">
                <a16:creationId xmlns:a16="http://schemas.microsoft.com/office/drawing/2014/main" id="{D0E6F954-28C0-D548-8E86-D857E8377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700" i="1" dirty="0">
                <a:ea typeface="ＭＳ Ｐゴシック" panose="020B0600070205080204" pitchFamily="34" charset="-128"/>
              </a:rPr>
              <a:t>Factors Affecting Decisions About ABR Analysis Time </a:t>
            </a:r>
          </a:p>
        </p:txBody>
      </p:sp>
      <p:pic>
        <p:nvPicPr>
          <p:cNvPr id="179202" name="Picture 1">
            <a:extLst>
              <a:ext uri="{FF2B5EF4-FFF2-40B4-BE49-F238E27FC236}">
                <a16:creationId xmlns:a16="http://schemas.microsoft.com/office/drawing/2014/main" id="{74308E9D-ACB1-2B41-A819-E2B408850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03" y="2235200"/>
            <a:ext cx="10349197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33866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4" y="1815510"/>
            <a:ext cx="3566925" cy="489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5637078" y="1580827"/>
            <a:ext cx="5924658" cy="4343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1912" tIns="30162" rIns="61912" bIns="30162"/>
          <a:lstStyle>
            <a:lvl1pPr marL="230188" indent="-2301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498475" indent="-1539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765175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071563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13779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18351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6pPr>
            <a:lvl7pPr marL="22923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7pPr>
            <a:lvl8pPr marL="27495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8pPr>
            <a:lvl9pPr marL="32067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9pPr>
          </a:lstStyle>
          <a:p>
            <a:pPr marL="0" indent="0" algn="ctr">
              <a:buFont typeface="Wingdings" charset="2"/>
              <a:buNone/>
              <a:defRPr/>
            </a:pPr>
            <a:endParaRPr lang="en-US" altLang="en-US" sz="2400" kern="0" dirty="0">
              <a:solidFill>
                <a:srgbClr val="00406F"/>
              </a:solidFill>
            </a:endParaRP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Signal-to-noise ratio (SNR) = </a:t>
            </a: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Signal Amplitude X Number of Averages</a:t>
            </a: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_______________________________</a:t>
            </a: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Noise Amplitude</a:t>
            </a:r>
          </a:p>
          <a:p>
            <a:pPr marL="0" indent="0" algn="ctr">
              <a:buFont typeface="Wingdings" charset="2"/>
              <a:buNone/>
              <a:defRPr/>
            </a:pPr>
            <a:endParaRPr lang="en-US" altLang="en-US" sz="2400" kern="0" dirty="0">
              <a:solidFill>
                <a:srgbClr val="00406F"/>
              </a:solidFill>
            </a:endParaRP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where Signal = ABR and </a:t>
            </a: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Noise = any electrical activity that is NOT ABR</a:t>
            </a:r>
          </a:p>
          <a:p>
            <a:pPr marL="0" indent="0" algn="ctr">
              <a:buFont typeface="Wingdings" charset="2"/>
              <a:buNone/>
              <a:defRPr/>
            </a:pPr>
            <a:endParaRPr lang="en-US" altLang="en-US" sz="2400" kern="0" dirty="0">
              <a:solidFill>
                <a:srgbClr val="00406F"/>
              </a:solidFill>
            </a:endParaRP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C00000"/>
                </a:solidFill>
              </a:rPr>
              <a:t>Adequate SNR </a:t>
            </a:r>
            <a:r>
              <a:rPr lang="en-US" altLang="en-US" sz="2400" u="sng" kern="0" dirty="0">
                <a:solidFill>
                  <a:srgbClr val="C00000"/>
                </a:solidFill>
              </a:rPr>
              <a:t>&gt;</a:t>
            </a:r>
            <a:r>
              <a:rPr lang="en-US" altLang="en-US" sz="2400" kern="0" dirty="0">
                <a:solidFill>
                  <a:srgbClr val="C00000"/>
                </a:solidFill>
              </a:rPr>
              <a:t> 3</a:t>
            </a:r>
          </a:p>
          <a:p>
            <a:pPr marL="0" indent="0" algn="ctr">
              <a:buFont typeface="Wingdings" charset="2"/>
              <a:buNone/>
              <a:defRPr/>
            </a:pPr>
            <a:r>
              <a:rPr lang="en-US" altLang="en-US" sz="2400" kern="0" dirty="0">
                <a:solidFill>
                  <a:srgbClr val="00406F"/>
                </a:solidFill>
              </a:rPr>
              <a:t>(ABR wave V is 3 times larger than residual background noise)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F6CBB1-C7FB-0F41-821A-7553AE28FFFB}"/>
              </a:ext>
            </a:extLst>
          </p:cNvPr>
          <p:cNvSpPr txBox="1">
            <a:spLocks/>
          </p:cNvSpPr>
          <p:nvPr/>
        </p:nvSpPr>
        <p:spPr>
          <a:xfrm>
            <a:off x="183397" y="540374"/>
            <a:ext cx="11825206" cy="11623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sz="2800" i="1" dirty="0">
                <a:latin typeface="Arial Rounded MT Bold" panose="020F0704030504030204" pitchFamily="34" charset="77"/>
              </a:rPr>
              <a:t>Optimal Number of Stimuli (Signal Averages) </a:t>
            </a:r>
          </a:p>
          <a:p>
            <a:r>
              <a:rPr lang="en-US" sz="2800" i="1" dirty="0">
                <a:latin typeface="Arial Rounded MT Bold" panose="020F0704030504030204" pitchFamily="34" charset="77"/>
              </a:rPr>
              <a:t>Produces an ABR to Noise Ratio (SNR) of 3:1</a:t>
            </a:r>
          </a:p>
        </p:txBody>
      </p:sp>
    </p:spTree>
    <p:extLst>
      <p:ext uri="{BB962C8B-B14F-4D97-AF65-F5344CB8AC3E}">
        <p14:creationId xmlns:p14="http://schemas.microsoft.com/office/powerpoint/2010/main" val="32314808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75591EE-832F-C243-83BE-70522B8C4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6450" y="324306"/>
            <a:ext cx="10579100" cy="1169712"/>
          </a:xfrm>
        </p:spPr>
        <p:txBody>
          <a:bodyPr>
            <a:noAutofit/>
          </a:bodyPr>
          <a:lstStyle/>
          <a:p>
            <a:pPr lvl="1" algn="ctr">
              <a:defRPr/>
            </a:pPr>
            <a:b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Avoid </a:t>
            </a:r>
            <a:r>
              <a:rPr lang="en-US" altLang="en-US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Excessive Signal Averaging Despite Adequate SNR</a:t>
            </a:r>
            <a:br>
              <a:rPr lang="en-US" altLang="en-US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000" b="1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(NHS Guidelines, 2013)</a:t>
            </a:r>
            <a:endParaRPr lang="en-US" altLang="x-none" sz="2000" b="1" i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81251" name="Picture 3">
            <a:extLst>
              <a:ext uri="{FF2B5EF4-FFF2-40B4-BE49-F238E27FC236}">
                <a16:creationId xmlns:a16="http://schemas.microsoft.com/office/drawing/2014/main" id="{D1095ACB-0BC7-1243-9B5D-75F3D05699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83" y="1785938"/>
            <a:ext cx="9032081" cy="235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1252" name="Picture 4">
            <a:extLst>
              <a:ext uri="{FF2B5EF4-FFF2-40B4-BE49-F238E27FC236}">
                <a16:creationId xmlns:a16="http://schemas.microsoft.com/office/drawing/2014/main" id="{BB211D62-23FC-254A-90DB-4549E1E86F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1" y="4057650"/>
            <a:ext cx="702707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59161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DF8314B-4ACB-EE43-AB38-B028CCAF6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2272" y="216452"/>
            <a:ext cx="10127455" cy="1143000"/>
          </a:xfrm>
        </p:spPr>
        <p:txBody>
          <a:bodyPr>
            <a:noAutofit/>
          </a:bodyPr>
          <a:lstStyle/>
          <a:p>
            <a:pPr lvl="1" algn="ctr">
              <a:defRPr/>
            </a:pPr>
            <a:b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b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Saving Time in Pediatric ABR Measurement</a:t>
            </a:r>
            <a:br>
              <a:rPr lang="en-US" altLang="x-none" sz="28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x-none" sz="2800" b="1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Avoid E</a:t>
            </a:r>
            <a:r>
              <a:rPr lang="en-US" altLang="en-US" sz="2800" b="1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xcessive Signal Averaging Despite Adequate SNR</a:t>
            </a:r>
            <a:endParaRPr lang="en-US" altLang="x-none" sz="2800" b="1" i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C4C12D-84B0-004C-82B7-3F7A8256B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2045" y="1854200"/>
            <a:ext cx="10417969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2868" tIns="45243" rIns="92868" bIns="45243"/>
          <a:lstStyle>
            <a:lvl1pPr marL="2301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687388" indent="-230188" defTabSz="612775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Efficient Data Collection in a Typical Pediatric ABR Assessment: 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4 stimuli (click + 3 tone burst frequencies)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4 intensity levels per stimulus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2 ears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500 stimuli (sweeps) per waveform for 3 higher intensity levels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1000 sweeps for two replicated waveforms at threshold  intensity level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Total = 1500 + 2000 = 3500 sweeps per stimulus X 4 stimuli X 2  ears = 28,000 sweeps</a:t>
            </a: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Calculated Data Collection Time 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Assume stimulus rate of 37.7/sec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Averaging of 500 sweeps requires only 13 seconds</a:t>
            </a:r>
          </a:p>
          <a:p>
            <a:pPr marL="428625" indent="-428625">
              <a:spcBef>
                <a:spcPct val="20000"/>
              </a:spcBef>
              <a:buClr>
                <a:srgbClr val="C00000"/>
              </a:buClr>
              <a:buSzPct val="95000"/>
              <a:buFont typeface="Arial" charset="0"/>
              <a:buChar char="•"/>
              <a:defRPr/>
            </a:pPr>
            <a:r>
              <a:rPr lang="en-US" alt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Data collection time = 28,000/37.7 = </a:t>
            </a:r>
            <a:r>
              <a:rPr lang="en-US" altLang="en-US" sz="2000" b="1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12.5 minutes</a:t>
            </a:r>
          </a:p>
          <a:p>
            <a:pPr marL="685800" lvl="1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0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685800" lvl="1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endParaRPr lang="en-US" altLang="en-US" sz="2400" b="1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marL="0" indent="0">
              <a:spcBef>
                <a:spcPct val="20000"/>
              </a:spcBef>
              <a:buClr>
                <a:schemeClr val="accent2"/>
              </a:buClr>
              <a:buSzPct val="95000"/>
              <a:defRPr/>
            </a:pPr>
            <a:r>
              <a:rPr lang="en-US" alt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7087632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>
            <a:extLst>
              <a:ext uri="{FF2B5EF4-FFF2-40B4-BE49-F238E27FC236}">
                <a16:creationId xmlns:a16="http://schemas.microsoft.com/office/drawing/2014/main" id="{93526651-4696-2E4D-9C51-64A8D1B6A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9951" y="350647"/>
            <a:ext cx="10912098" cy="156720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Analysis of Latency and Amplitude</a:t>
            </a:r>
          </a:p>
        </p:txBody>
      </p:sp>
      <p:pic>
        <p:nvPicPr>
          <p:cNvPr id="90114" name="Picture 2">
            <a:extLst>
              <a:ext uri="{FF2B5EF4-FFF2-40B4-BE49-F238E27FC236}">
                <a16:creationId xmlns:a16="http://schemas.microsoft.com/office/drawing/2014/main" id="{5389A3E2-D6FA-C243-9F29-2EBD73750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85938"/>
            <a:ext cx="5372100" cy="4969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01386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69" name="Rectangle 2">
            <a:extLst>
              <a:ext uri="{FF2B5EF4-FFF2-40B4-BE49-F238E27FC236}">
                <a16:creationId xmlns:a16="http://schemas.microsoft.com/office/drawing/2014/main" id="{DB5851EA-0032-B040-B242-786FD7E974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006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Factors Influencing ABR Analysis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913EB0-3521-E440-BBB9-F4836CC7D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1100" y="1981200"/>
            <a:ext cx="9312275" cy="43481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Age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Marked developmental changes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Modest changes with advanced age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Gender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Significantly shorter latencies in females versus males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Use separate normative data for females versus males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Body temperature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Prolonged latency in </a:t>
            </a:r>
            <a:r>
              <a:rPr lang="en-US" altLang="en-US" i="1" dirty="0">
                <a:latin typeface="Arial Rounded MT Bold" panose="020F0704030504030204" pitchFamily="34" charset="77"/>
              </a:rPr>
              <a:t>hypo</a:t>
            </a:r>
            <a:r>
              <a:rPr lang="en-US" altLang="en-US" dirty="0">
                <a:latin typeface="Arial Rounded MT Bold" panose="020F0704030504030204" pitchFamily="34" charset="77"/>
              </a:rPr>
              <a:t>thermia (0.2 </a:t>
            </a:r>
            <a:r>
              <a:rPr lang="en-US" altLang="en-US" dirty="0" err="1">
                <a:latin typeface="Arial Rounded MT Bold" panose="020F0704030504030204" pitchFamily="34" charset="77"/>
              </a:rPr>
              <a:t>ms</a:t>
            </a:r>
            <a:r>
              <a:rPr lang="en-US" altLang="en-US" dirty="0">
                <a:latin typeface="Arial Rounded MT Bold" panose="020F0704030504030204" pitchFamily="34" charset="77"/>
              </a:rPr>
              <a:t>/1 degree)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Shorter latency in </a:t>
            </a:r>
            <a:r>
              <a:rPr lang="en-US" altLang="en-US" i="1" dirty="0">
                <a:latin typeface="Arial Rounded MT Bold" panose="020F0704030504030204" pitchFamily="34" charset="77"/>
              </a:rPr>
              <a:t>hype</a:t>
            </a:r>
            <a:r>
              <a:rPr lang="en-US" altLang="en-US" dirty="0">
                <a:latin typeface="Arial Rounded MT Bold" panose="020F0704030504030204" pitchFamily="34" charset="77"/>
              </a:rPr>
              <a:t>rthermia</a:t>
            </a:r>
          </a:p>
          <a:p>
            <a:pPr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US" altLang="en-US" sz="2400" dirty="0">
                <a:latin typeface="Arial Rounded MT Bold" panose="020F0704030504030204" pitchFamily="34" charset="77"/>
              </a:rPr>
              <a:t>Drugs (medications)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Sedatives = no effect</a:t>
            </a:r>
          </a:p>
          <a:p>
            <a:pPr lvl="1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 Rounded MT Bold" panose="020F0704030504030204" pitchFamily="34" charset="77"/>
              </a:rPr>
              <a:t>Selected anesthetic agents = slight effect</a:t>
            </a:r>
          </a:p>
        </p:txBody>
      </p:sp>
    </p:spTree>
    <p:extLst>
      <p:ext uri="{BB962C8B-B14F-4D97-AF65-F5344CB8AC3E}">
        <p14:creationId xmlns:p14="http://schemas.microsoft.com/office/powerpoint/2010/main" val="27644144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441" name="Picture 2">
            <a:extLst>
              <a:ext uri="{FF2B5EF4-FFF2-40B4-BE49-F238E27FC236}">
                <a16:creationId xmlns:a16="http://schemas.microsoft.com/office/drawing/2014/main" id="{EA2018B0-96CB-594D-9B2F-811B134FD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835150"/>
            <a:ext cx="6800144" cy="50165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9442" name="Rectangle 3">
            <a:extLst>
              <a:ext uri="{FF2B5EF4-FFF2-40B4-BE49-F238E27FC236}">
                <a16:creationId xmlns:a16="http://schemas.microsoft.com/office/drawing/2014/main" id="{014F89EF-7F05-0F41-A25F-CF61133AB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65932"/>
            <a:ext cx="1008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Strengths and Weaknesses of Click-Evoked ABR:</a:t>
            </a:r>
            <a:b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Diagnostically Useful but Limited Frequency-Specificity</a:t>
            </a:r>
          </a:p>
        </p:txBody>
      </p:sp>
      <p:sp>
        <p:nvSpPr>
          <p:cNvPr id="189443" name="Line 4">
            <a:extLst>
              <a:ext uri="{FF2B5EF4-FFF2-40B4-BE49-F238E27FC236}">
                <a16:creationId xmlns:a16="http://schemas.microsoft.com/office/drawing/2014/main" id="{564FB24B-F084-414D-82BA-B3707BEAE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2514600"/>
            <a:ext cx="0" cy="3314700"/>
          </a:xfrm>
          <a:prstGeom prst="line">
            <a:avLst/>
          </a:prstGeom>
          <a:noFill/>
          <a:ln w="28575">
            <a:solidFill>
              <a:srgbClr val="564EF6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4" name="Freeform 5">
            <a:extLst>
              <a:ext uri="{FF2B5EF4-FFF2-40B4-BE49-F238E27FC236}">
                <a16:creationId xmlns:a16="http://schemas.microsoft.com/office/drawing/2014/main" id="{8E06DE6C-FC2C-EB47-BF2F-040AAE65FD4E}"/>
              </a:ext>
            </a:extLst>
          </p:cNvPr>
          <p:cNvSpPr>
            <a:spLocks/>
          </p:cNvSpPr>
          <p:nvPr/>
        </p:nvSpPr>
        <p:spPr bwMode="auto">
          <a:xfrm>
            <a:off x="1981201" y="2857500"/>
            <a:ext cx="5529263" cy="1583532"/>
          </a:xfrm>
          <a:custGeom>
            <a:avLst/>
            <a:gdLst>
              <a:gd name="T0" fmla="*/ 0 w 2322"/>
              <a:gd name="T1" fmla="*/ 2147483646 h 665"/>
              <a:gd name="T2" fmla="*/ 2147483646 w 2322"/>
              <a:gd name="T3" fmla="*/ 2147483646 h 665"/>
              <a:gd name="T4" fmla="*/ 2147483646 w 2322"/>
              <a:gd name="T5" fmla="*/ 2147483646 h 665"/>
              <a:gd name="T6" fmla="*/ 2147483646 w 2322"/>
              <a:gd name="T7" fmla="*/ 2147483646 h 665"/>
              <a:gd name="T8" fmla="*/ 2147483646 w 2322"/>
              <a:gd name="T9" fmla="*/ 2147483646 h 665"/>
              <a:gd name="T10" fmla="*/ 2147483646 w 2322"/>
              <a:gd name="T11" fmla="*/ 2147483646 h 665"/>
              <a:gd name="T12" fmla="*/ 2147483646 w 2322"/>
              <a:gd name="T13" fmla="*/ 2147483646 h 665"/>
              <a:gd name="T14" fmla="*/ 2147483646 w 2322"/>
              <a:gd name="T15" fmla="*/ 2147483646 h 665"/>
              <a:gd name="T16" fmla="*/ 2147483646 w 2322"/>
              <a:gd name="T17" fmla="*/ 2147483646 h 665"/>
              <a:gd name="T18" fmla="*/ 2147483646 w 2322"/>
              <a:gd name="T19" fmla="*/ 2147483646 h 665"/>
              <a:gd name="T20" fmla="*/ 2147483646 w 2322"/>
              <a:gd name="T21" fmla="*/ 2147483646 h 665"/>
              <a:gd name="T22" fmla="*/ 2147483646 w 2322"/>
              <a:gd name="T23" fmla="*/ 2147483646 h 665"/>
              <a:gd name="T24" fmla="*/ 2147483646 w 2322"/>
              <a:gd name="T25" fmla="*/ 2147483646 h 665"/>
              <a:gd name="T26" fmla="*/ 2147483646 w 2322"/>
              <a:gd name="T27" fmla="*/ 2147483646 h 665"/>
              <a:gd name="T28" fmla="*/ 2147483646 w 2322"/>
              <a:gd name="T29" fmla="*/ 2147483646 h 665"/>
              <a:gd name="T30" fmla="*/ 2147483646 w 2322"/>
              <a:gd name="T31" fmla="*/ 2147483646 h 665"/>
              <a:gd name="T32" fmla="*/ 2147483646 w 2322"/>
              <a:gd name="T33" fmla="*/ 2147483646 h 665"/>
              <a:gd name="T34" fmla="*/ 2147483646 w 2322"/>
              <a:gd name="T35" fmla="*/ 0 h 665"/>
              <a:gd name="T36" fmla="*/ 2147483646 w 2322"/>
              <a:gd name="T37" fmla="*/ 2147483646 h 665"/>
              <a:gd name="T38" fmla="*/ 2147483646 w 2322"/>
              <a:gd name="T39" fmla="*/ 2147483646 h 665"/>
              <a:gd name="T40" fmla="*/ 2147483646 w 2322"/>
              <a:gd name="T41" fmla="*/ 2147483646 h 665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322"/>
              <a:gd name="T64" fmla="*/ 0 h 665"/>
              <a:gd name="T65" fmla="*/ 2322 w 2322"/>
              <a:gd name="T66" fmla="*/ 665 h 665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322" h="665">
                <a:moveTo>
                  <a:pt x="0" y="665"/>
                </a:moveTo>
                <a:cubicBezTo>
                  <a:pt x="96" y="628"/>
                  <a:pt x="196" y="624"/>
                  <a:pt x="297" y="620"/>
                </a:cubicBezTo>
                <a:cubicBezTo>
                  <a:pt x="360" y="597"/>
                  <a:pt x="361" y="609"/>
                  <a:pt x="456" y="616"/>
                </a:cubicBezTo>
                <a:cubicBezTo>
                  <a:pt x="491" y="629"/>
                  <a:pt x="527" y="637"/>
                  <a:pt x="563" y="647"/>
                </a:cubicBezTo>
                <a:cubicBezTo>
                  <a:pt x="664" y="635"/>
                  <a:pt x="549" y="647"/>
                  <a:pt x="775" y="647"/>
                </a:cubicBezTo>
                <a:cubicBezTo>
                  <a:pt x="793" y="647"/>
                  <a:pt x="810" y="635"/>
                  <a:pt x="828" y="634"/>
                </a:cubicBezTo>
                <a:cubicBezTo>
                  <a:pt x="886" y="631"/>
                  <a:pt x="943" y="631"/>
                  <a:pt x="1001" y="629"/>
                </a:cubicBezTo>
                <a:cubicBezTo>
                  <a:pt x="1035" y="619"/>
                  <a:pt x="1062" y="583"/>
                  <a:pt x="1090" y="563"/>
                </a:cubicBezTo>
                <a:cubicBezTo>
                  <a:pt x="1129" y="535"/>
                  <a:pt x="1181" y="522"/>
                  <a:pt x="1223" y="496"/>
                </a:cubicBezTo>
                <a:cubicBezTo>
                  <a:pt x="1266" y="470"/>
                  <a:pt x="1290" y="433"/>
                  <a:pt x="1329" y="403"/>
                </a:cubicBezTo>
                <a:cubicBezTo>
                  <a:pt x="1356" y="382"/>
                  <a:pt x="1385" y="365"/>
                  <a:pt x="1409" y="341"/>
                </a:cubicBezTo>
                <a:cubicBezTo>
                  <a:pt x="1448" y="302"/>
                  <a:pt x="1476" y="256"/>
                  <a:pt x="1515" y="217"/>
                </a:cubicBezTo>
                <a:cubicBezTo>
                  <a:pt x="1523" y="209"/>
                  <a:pt x="1534" y="203"/>
                  <a:pt x="1542" y="195"/>
                </a:cubicBezTo>
                <a:cubicBezTo>
                  <a:pt x="1554" y="182"/>
                  <a:pt x="1560" y="164"/>
                  <a:pt x="1573" y="151"/>
                </a:cubicBezTo>
                <a:cubicBezTo>
                  <a:pt x="1593" y="131"/>
                  <a:pt x="1614" y="117"/>
                  <a:pt x="1635" y="98"/>
                </a:cubicBezTo>
                <a:cubicBezTo>
                  <a:pt x="1644" y="90"/>
                  <a:pt x="1648" y="78"/>
                  <a:pt x="1657" y="71"/>
                </a:cubicBezTo>
                <a:cubicBezTo>
                  <a:pt x="1668" y="62"/>
                  <a:pt x="1716" y="47"/>
                  <a:pt x="1723" y="44"/>
                </a:cubicBezTo>
                <a:cubicBezTo>
                  <a:pt x="1769" y="21"/>
                  <a:pt x="1809" y="8"/>
                  <a:pt x="1861" y="0"/>
                </a:cubicBezTo>
                <a:cubicBezTo>
                  <a:pt x="1958" y="2"/>
                  <a:pt x="2056" y="1"/>
                  <a:pt x="2153" y="5"/>
                </a:cubicBezTo>
                <a:cubicBezTo>
                  <a:pt x="2181" y="6"/>
                  <a:pt x="2213" y="41"/>
                  <a:pt x="2242" y="49"/>
                </a:cubicBezTo>
                <a:cubicBezTo>
                  <a:pt x="2268" y="67"/>
                  <a:pt x="2295" y="83"/>
                  <a:pt x="2322" y="98"/>
                </a:cubicBezTo>
              </a:path>
            </a:pathLst>
          </a:custGeom>
          <a:noFill/>
          <a:ln w="38100">
            <a:solidFill>
              <a:srgbClr val="564EF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5" name="Freeform 6">
            <a:extLst>
              <a:ext uri="{FF2B5EF4-FFF2-40B4-BE49-F238E27FC236}">
                <a16:creationId xmlns:a16="http://schemas.microsoft.com/office/drawing/2014/main" id="{D6CC0DC3-CDCC-C543-937D-7D4ADA091B39}"/>
              </a:ext>
            </a:extLst>
          </p:cNvPr>
          <p:cNvSpPr>
            <a:spLocks/>
          </p:cNvSpPr>
          <p:nvPr/>
        </p:nvSpPr>
        <p:spPr bwMode="auto">
          <a:xfrm>
            <a:off x="1866901" y="2857500"/>
            <a:ext cx="5529263" cy="2952750"/>
          </a:xfrm>
          <a:custGeom>
            <a:avLst/>
            <a:gdLst>
              <a:gd name="T0" fmla="*/ 2147483646 w 2268"/>
              <a:gd name="T1" fmla="*/ 0 h 1240"/>
              <a:gd name="T2" fmla="*/ 2147483646 w 2268"/>
              <a:gd name="T3" fmla="*/ 2147483646 h 1240"/>
              <a:gd name="T4" fmla="*/ 2147483646 w 2268"/>
              <a:gd name="T5" fmla="*/ 2147483646 h 1240"/>
              <a:gd name="T6" fmla="*/ 2147483646 w 2268"/>
              <a:gd name="T7" fmla="*/ 2147483646 h 1240"/>
              <a:gd name="T8" fmla="*/ 2147483646 w 2268"/>
              <a:gd name="T9" fmla="*/ 2147483646 h 1240"/>
              <a:gd name="T10" fmla="*/ 2147483646 w 2268"/>
              <a:gd name="T11" fmla="*/ 2147483646 h 1240"/>
              <a:gd name="T12" fmla="*/ 2147483646 w 2268"/>
              <a:gd name="T13" fmla="*/ 2147483646 h 1240"/>
              <a:gd name="T14" fmla="*/ 2147483646 w 2268"/>
              <a:gd name="T15" fmla="*/ 2147483646 h 1240"/>
              <a:gd name="T16" fmla="*/ 2147483646 w 2268"/>
              <a:gd name="T17" fmla="*/ 2147483646 h 1240"/>
              <a:gd name="T18" fmla="*/ 2147483646 w 2268"/>
              <a:gd name="T19" fmla="*/ 2147483646 h 1240"/>
              <a:gd name="T20" fmla="*/ 2147483646 w 2268"/>
              <a:gd name="T21" fmla="*/ 2147483646 h 1240"/>
              <a:gd name="T22" fmla="*/ 2147483646 w 2268"/>
              <a:gd name="T23" fmla="*/ 2147483646 h 1240"/>
              <a:gd name="T24" fmla="*/ 2147483646 w 2268"/>
              <a:gd name="T25" fmla="*/ 2147483646 h 1240"/>
              <a:gd name="T26" fmla="*/ 2147483646 w 2268"/>
              <a:gd name="T27" fmla="*/ 2147483646 h 1240"/>
              <a:gd name="T28" fmla="*/ 2147483646 w 2268"/>
              <a:gd name="T29" fmla="*/ 2147483646 h 1240"/>
              <a:gd name="T30" fmla="*/ 2147483646 w 2268"/>
              <a:gd name="T31" fmla="*/ 2147483646 h 1240"/>
              <a:gd name="T32" fmla="*/ 2147483646 w 2268"/>
              <a:gd name="T33" fmla="*/ 2147483646 h 1240"/>
              <a:gd name="T34" fmla="*/ 2147483646 w 2268"/>
              <a:gd name="T35" fmla="*/ 2147483646 h 1240"/>
              <a:gd name="T36" fmla="*/ 2147483646 w 2268"/>
              <a:gd name="T37" fmla="*/ 2147483646 h 1240"/>
              <a:gd name="T38" fmla="*/ 2147483646 w 2268"/>
              <a:gd name="T39" fmla="*/ 2147483646 h 1240"/>
              <a:gd name="T40" fmla="*/ 2147483646 w 2268"/>
              <a:gd name="T41" fmla="*/ 2147483646 h 124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68"/>
              <a:gd name="T64" fmla="*/ 0 h 1240"/>
              <a:gd name="T65" fmla="*/ 2268 w 2268"/>
              <a:gd name="T66" fmla="*/ 1240 h 124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68" h="1240">
                <a:moveTo>
                  <a:pt x="2" y="0"/>
                </a:moveTo>
                <a:cubicBezTo>
                  <a:pt x="45" y="13"/>
                  <a:pt x="0" y="1"/>
                  <a:pt x="104" y="9"/>
                </a:cubicBezTo>
                <a:cubicBezTo>
                  <a:pt x="347" y="29"/>
                  <a:pt x="280" y="21"/>
                  <a:pt x="773" y="31"/>
                </a:cubicBezTo>
                <a:cubicBezTo>
                  <a:pt x="879" y="20"/>
                  <a:pt x="986" y="26"/>
                  <a:pt x="1092" y="35"/>
                </a:cubicBezTo>
                <a:cubicBezTo>
                  <a:pt x="1177" y="15"/>
                  <a:pt x="1251" y="29"/>
                  <a:pt x="1344" y="31"/>
                </a:cubicBezTo>
                <a:cubicBezTo>
                  <a:pt x="1371" y="39"/>
                  <a:pt x="1353" y="36"/>
                  <a:pt x="1397" y="26"/>
                </a:cubicBezTo>
                <a:cubicBezTo>
                  <a:pt x="1412" y="22"/>
                  <a:pt x="1442" y="13"/>
                  <a:pt x="1442" y="13"/>
                </a:cubicBezTo>
                <a:cubicBezTo>
                  <a:pt x="1518" y="18"/>
                  <a:pt x="1578" y="24"/>
                  <a:pt x="1650" y="31"/>
                </a:cubicBezTo>
                <a:cubicBezTo>
                  <a:pt x="1679" y="40"/>
                  <a:pt x="1705" y="62"/>
                  <a:pt x="1730" y="80"/>
                </a:cubicBezTo>
                <a:cubicBezTo>
                  <a:pt x="1749" y="93"/>
                  <a:pt x="1771" y="104"/>
                  <a:pt x="1787" y="120"/>
                </a:cubicBezTo>
                <a:cubicBezTo>
                  <a:pt x="1807" y="140"/>
                  <a:pt x="1816" y="167"/>
                  <a:pt x="1832" y="190"/>
                </a:cubicBezTo>
                <a:cubicBezTo>
                  <a:pt x="1849" y="215"/>
                  <a:pt x="1870" y="235"/>
                  <a:pt x="1885" y="261"/>
                </a:cubicBezTo>
                <a:cubicBezTo>
                  <a:pt x="1895" y="278"/>
                  <a:pt x="1901" y="297"/>
                  <a:pt x="1911" y="314"/>
                </a:cubicBezTo>
                <a:cubicBezTo>
                  <a:pt x="1937" y="431"/>
                  <a:pt x="1967" y="545"/>
                  <a:pt x="2000" y="660"/>
                </a:cubicBezTo>
                <a:cubicBezTo>
                  <a:pt x="2005" y="707"/>
                  <a:pt x="2002" y="774"/>
                  <a:pt x="2018" y="815"/>
                </a:cubicBezTo>
                <a:cubicBezTo>
                  <a:pt x="2027" y="865"/>
                  <a:pt x="2040" y="915"/>
                  <a:pt x="2049" y="966"/>
                </a:cubicBezTo>
                <a:cubicBezTo>
                  <a:pt x="2050" y="972"/>
                  <a:pt x="2060" y="1017"/>
                  <a:pt x="2066" y="1023"/>
                </a:cubicBezTo>
                <a:cubicBezTo>
                  <a:pt x="2079" y="1036"/>
                  <a:pt x="2103" y="1047"/>
                  <a:pt x="2115" y="1063"/>
                </a:cubicBezTo>
                <a:cubicBezTo>
                  <a:pt x="2136" y="1091"/>
                  <a:pt x="2160" y="1135"/>
                  <a:pt x="2186" y="1161"/>
                </a:cubicBezTo>
                <a:cubicBezTo>
                  <a:pt x="2207" y="1182"/>
                  <a:pt x="2237" y="1196"/>
                  <a:pt x="2261" y="1214"/>
                </a:cubicBezTo>
                <a:cubicBezTo>
                  <a:pt x="2268" y="1231"/>
                  <a:pt x="2266" y="1222"/>
                  <a:pt x="2266" y="1240"/>
                </a:cubicBezTo>
              </a:path>
            </a:pathLst>
          </a:custGeom>
          <a:noFill/>
          <a:ln w="38100">
            <a:solidFill>
              <a:srgbClr val="A2FF4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6" name="Freeform 7">
            <a:extLst>
              <a:ext uri="{FF2B5EF4-FFF2-40B4-BE49-F238E27FC236}">
                <a16:creationId xmlns:a16="http://schemas.microsoft.com/office/drawing/2014/main" id="{54BD5CCC-BEC4-9F43-B416-3D330F987D5C}"/>
              </a:ext>
            </a:extLst>
          </p:cNvPr>
          <p:cNvSpPr>
            <a:spLocks/>
          </p:cNvSpPr>
          <p:nvPr/>
        </p:nvSpPr>
        <p:spPr bwMode="auto">
          <a:xfrm>
            <a:off x="1981200" y="2857500"/>
            <a:ext cx="4457700" cy="2495550"/>
          </a:xfrm>
          <a:custGeom>
            <a:avLst/>
            <a:gdLst>
              <a:gd name="T0" fmla="*/ 2147483646 w 2268"/>
              <a:gd name="T1" fmla="*/ 0 h 1240"/>
              <a:gd name="T2" fmla="*/ 2147483646 w 2268"/>
              <a:gd name="T3" fmla="*/ 2147483646 h 1240"/>
              <a:gd name="T4" fmla="*/ 2147483646 w 2268"/>
              <a:gd name="T5" fmla="*/ 2147483646 h 1240"/>
              <a:gd name="T6" fmla="*/ 2147483646 w 2268"/>
              <a:gd name="T7" fmla="*/ 2147483646 h 1240"/>
              <a:gd name="T8" fmla="*/ 2147483646 w 2268"/>
              <a:gd name="T9" fmla="*/ 2147483646 h 1240"/>
              <a:gd name="T10" fmla="*/ 2147483646 w 2268"/>
              <a:gd name="T11" fmla="*/ 2147483646 h 1240"/>
              <a:gd name="T12" fmla="*/ 2147483646 w 2268"/>
              <a:gd name="T13" fmla="*/ 2147483646 h 1240"/>
              <a:gd name="T14" fmla="*/ 2147483646 w 2268"/>
              <a:gd name="T15" fmla="*/ 2147483646 h 1240"/>
              <a:gd name="T16" fmla="*/ 2147483646 w 2268"/>
              <a:gd name="T17" fmla="*/ 2147483646 h 1240"/>
              <a:gd name="T18" fmla="*/ 2147483646 w 2268"/>
              <a:gd name="T19" fmla="*/ 2147483646 h 1240"/>
              <a:gd name="T20" fmla="*/ 2147483646 w 2268"/>
              <a:gd name="T21" fmla="*/ 2147483646 h 1240"/>
              <a:gd name="T22" fmla="*/ 2147483646 w 2268"/>
              <a:gd name="T23" fmla="*/ 2147483646 h 1240"/>
              <a:gd name="T24" fmla="*/ 2147483646 w 2268"/>
              <a:gd name="T25" fmla="*/ 2147483646 h 1240"/>
              <a:gd name="T26" fmla="*/ 2147483646 w 2268"/>
              <a:gd name="T27" fmla="*/ 2147483646 h 1240"/>
              <a:gd name="T28" fmla="*/ 2147483646 w 2268"/>
              <a:gd name="T29" fmla="*/ 2147483646 h 1240"/>
              <a:gd name="T30" fmla="*/ 2147483646 w 2268"/>
              <a:gd name="T31" fmla="*/ 2147483646 h 1240"/>
              <a:gd name="T32" fmla="*/ 2147483646 w 2268"/>
              <a:gd name="T33" fmla="*/ 2147483646 h 1240"/>
              <a:gd name="T34" fmla="*/ 2147483646 w 2268"/>
              <a:gd name="T35" fmla="*/ 2147483646 h 1240"/>
              <a:gd name="T36" fmla="*/ 2147483646 w 2268"/>
              <a:gd name="T37" fmla="*/ 2147483646 h 1240"/>
              <a:gd name="T38" fmla="*/ 2147483646 w 2268"/>
              <a:gd name="T39" fmla="*/ 2147483646 h 1240"/>
              <a:gd name="T40" fmla="*/ 2147483646 w 2268"/>
              <a:gd name="T41" fmla="*/ 2147483646 h 1240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w 2268"/>
              <a:gd name="T64" fmla="*/ 0 h 1240"/>
              <a:gd name="T65" fmla="*/ 2268 w 2268"/>
              <a:gd name="T66" fmla="*/ 1240 h 1240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T63" t="T64" r="T65" b="T66"/>
            <a:pathLst>
              <a:path w="2268" h="1240">
                <a:moveTo>
                  <a:pt x="2" y="0"/>
                </a:moveTo>
                <a:cubicBezTo>
                  <a:pt x="45" y="13"/>
                  <a:pt x="0" y="1"/>
                  <a:pt x="104" y="9"/>
                </a:cubicBezTo>
                <a:cubicBezTo>
                  <a:pt x="347" y="29"/>
                  <a:pt x="280" y="21"/>
                  <a:pt x="773" y="31"/>
                </a:cubicBezTo>
                <a:cubicBezTo>
                  <a:pt x="879" y="20"/>
                  <a:pt x="986" y="26"/>
                  <a:pt x="1092" y="35"/>
                </a:cubicBezTo>
                <a:cubicBezTo>
                  <a:pt x="1177" y="15"/>
                  <a:pt x="1251" y="29"/>
                  <a:pt x="1344" y="31"/>
                </a:cubicBezTo>
                <a:cubicBezTo>
                  <a:pt x="1371" y="39"/>
                  <a:pt x="1353" y="36"/>
                  <a:pt x="1397" y="26"/>
                </a:cubicBezTo>
                <a:cubicBezTo>
                  <a:pt x="1412" y="22"/>
                  <a:pt x="1442" y="13"/>
                  <a:pt x="1442" y="13"/>
                </a:cubicBezTo>
                <a:cubicBezTo>
                  <a:pt x="1518" y="18"/>
                  <a:pt x="1578" y="24"/>
                  <a:pt x="1650" y="31"/>
                </a:cubicBezTo>
                <a:cubicBezTo>
                  <a:pt x="1679" y="40"/>
                  <a:pt x="1705" y="62"/>
                  <a:pt x="1730" y="80"/>
                </a:cubicBezTo>
                <a:cubicBezTo>
                  <a:pt x="1749" y="93"/>
                  <a:pt x="1771" y="104"/>
                  <a:pt x="1787" y="120"/>
                </a:cubicBezTo>
                <a:cubicBezTo>
                  <a:pt x="1807" y="140"/>
                  <a:pt x="1816" y="167"/>
                  <a:pt x="1832" y="190"/>
                </a:cubicBezTo>
                <a:cubicBezTo>
                  <a:pt x="1849" y="215"/>
                  <a:pt x="1870" y="235"/>
                  <a:pt x="1885" y="261"/>
                </a:cubicBezTo>
                <a:cubicBezTo>
                  <a:pt x="1895" y="278"/>
                  <a:pt x="1901" y="297"/>
                  <a:pt x="1911" y="314"/>
                </a:cubicBezTo>
                <a:cubicBezTo>
                  <a:pt x="1937" y="431"/>
                  <a:pt x="1967" y="545"/>
                  <a:pt x="2000" y="660"/>
                </a:cubicBezTo>
                <a:cubicBezTo>
                  <a:pt x="2005" y="707"/>
                  <a:pt x="2002" y="774"/>
                  <a:pt x="2018" y="815"/>
                </a:cubicBezTo>
                <a:cubicBezTo>
                  <a:pt x="2027" y="865"/>
                  <a:pt x="2040" y="915"/>
                  <a:pt x="2049" y="966"/>
                </a:cubicBezTo>
                <a:cubicBezTo>
                  <a:pt x="2050" y="972"/>
                  <a:pt x="2060" y="1017"/>
                  <a:pt x="2066" y="1023"/>
                </a:cubicBezTo>
                <a:cubicBezTo>
                  <a:pt x="2079" y="1036"/>
                  <a:pt x="2103" y="1047"/>
                  <a:pt x="2115" y="1063"/>
                </a:cubicBezTo>
                <a:cubicBezTo>
                  <a:pt x="2136" y="1091"/>
                  <a:pt x="2160" y="1135"/>
                  <a:pt x="2186" y="1161"/>
                </a:cubicBezTo>
                <a:cubicBezTo>
                  <a:pt x="2207" y="1182"/>
                  <a:pt x="2237" y="1196"/>
                  <a:pt x="2261" y="1214"/>
                </a:cubicBezTo>
                <a:cubicBezTo>
                  <a:pt x="2268" y="1231"/>
                  <a:pt x="2266" y="1222"/>
                  <a:pt x="2266" y="1240"/>
                </a:cubicBezTo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7" name="Line 8">
            <a:extLst>
              <a:ext uri="{FF2B5EF4-FFF2-40B4-BE49-F238E27FC236}">
                <a16:creationId xmlns:a16="http://schemas.microsoft.com/office/drawing/2014/main" id="{B2EEE328-6D6E-A746-ADE7-F93D1B588082}"/>
              </a:ext>
            </a:extLst>
          </p:cNvPr>
          <p:cNvSpPr>
            <a:spLocks noChangeShapeType="1"/>
          </p:cNvSpPr>
          <p:nvPr/>
        </p:nvSpPr>
        <p:spPr bwMode="auto">
          <a:xfrm>
            <a:off x="8267700" y="2514600"/>
            <a:ext cx="571500" cy="0"/>
          </a:xfrm>
          <a:prstGeom prst="line">
            <a:avLst/>
          </a:prstGeom>
          <a:noFill/>
          <a:ln w="28575">
            <a:solidFill>
              <a:srgbClr val="A2FF4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8" name="Line 9">
            <a:extLst>
              <a:ext uri="{FF2B5EF4-FFF2-40B4-BE49-F238E27FC236}">
                <a16:creationId xmlns:a16="http://schemas.microsoft.com/office/drawing/2014/main" id="{FA36B9AC-9D19-C046-81EB-B83B8F609A5D}"/>
              </a:ext>
            </a:extLst>
          </p:cNvPr>
          <p:cNvSpPr>
            <a:spLocks noChangeShapeType="1"/>
          </p:cNvSpPr>
          <p:nvPr/>
        </p:nvSpPr>
        <p:spPr bwMode="auto">
          <a:xfrm>
            <a:off x="8267700" y="2743200"/>
            <a:ext cx="571500" cy="0"/>
          </a:xfrm>
          <a:prstGeom prst="line">
            <a:avLst/>
          </a:prstGeom>
          <a:noFill/>
          <a:ln w="28575">
            <a:solidFill>
              <a:srgbClr val="564EF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49" name="Line 10">
            <a:extLst>
              <a:ext uri="{FF2B5EF4-FFF2-40B4-BE49-F238E27FC236}">
                <a16:creationId xmlns:a16="http://schemas.microsoft.com/office/drawing/2014/main" id="{C536C709-86DC-974C-8E01-AA97C8748070}"/>
              </a:ext>
            </a:extLst>
          </p:cNvPr>
          <p:cNvSpPr>
            <a:spLocks noChangeShapeType="1"/>
          </p:cNvSpPr>
          <p:nvPr/>
        </p:nvSpPr>
        <p:spPr bwMode="auto">
          <a:xfrm>
            <a:off x="8267700" y="3543300"/>
            <a:ext cx="571500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189450" name="Rectangle 11">
            <a:extLst>
              <a:ext uri="{FF2B5EF4-FFF2-40B4-BE49-F238E27FC236}">
                <a16:creationId xmlns:a16="http://schemas.microsoft.com/office/drawing/2014/main" id="{4E8E5907-9294-9547-96FD-C470D9478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3500" y="3200400"/>
            <a:ext cx="228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>
                <a:solidFill>
                  <a:srgbClr val="00406F"/>
                </a:solidFill>
              </a:rPr>
              <a:t>Normal click</a:t>
            </a:r>
            <a:br>
              <a:rPr lang="en-US" altLang="en-US" sz="2100" dirty="0">
                <a:solidFill>
                  <a:srgbClr val="00406F"/>
                </a:solidFill>
              </a:rPr>
            </a:br>
            <a:r>
              <a:rPr lang="en-US" altLang="en-US" sz="2100" dirty="0">
                <a:solidFill>
                  <a:srgbClr val="00406F"/>
                </a:solidFill>
              </a:rPr>
              <a:t>ABR</a:t>
            </a:r>
            <a:br>
              <a:rPr lang="en-US" altLang="en-US" sz="2100" dirty="0">
                <a:solidFill>
                  <a:srgbClr val="00406F"/>
                </a:solidFill>
              </a:rPr>
            </a:br>
            <a:br>
              <a:rPr lang="en-US" altLang="en-US" sz="2100" dirty="0">
                <a:solidFill>
                  <a:srgbClr val="00406F"/>
                </a:solidFill>
              </a:rPr>
            </a:br>
            <a:r>
              <a:rPr lang="en-US" altLang="en-US" sz="2100" dirty="0">
                <a:solidFill>
                  <a:srgbClr val="00406F"/>
                </a:solidFill>
              </a:rPr>
              <a:t>Abnormal or</a:t>
            </a:r>
            <a:br>
              <a:rPr lang="en-US" altLang="en-US" sz="2100" dirty="0">
                <a:solidFill>
                  <a:srgbClr val="00406F"/>
                </a:solidFill>
              </a:rPr>
            </a:br>
            <a:r>
              <a:rPr lang="en-US" altLang="en-US" sz="2100" dirty="0">
                <a:solidFill>
                  <a:srgbClr val="00406F"/>
                </a:solidFill>
              </a:rPr>
              <a:t>no click</a:t>
            </a:r>
            <a:br>
              <a:rPr lang="en-US" altLang="en-US" sz="2100" dirty="0">
                <a:solidFill>
                  <a:srgbClr val="00406F"/>
                </a:solidFill>
              </a:rPr>
            </a:br>
            <a:r>
              <a:rPr lang="en-US" altLang="en-US" sz="2100" dirty="0">
                <a:solidFill>
                  <a:srgbClr val="00406F"/>
                </a:solidFill>
              </a:rPr>
              <a:t>ABR</a:t>
            </a:r>
          </a:p>
        </p:txBody>
      </p:sp>
    </p:spTree>
    <p:extLst>
      <p:ext uri="{BB962C8B-B14F-4D97-AF65-F5344CB8AC3E}">
        <p14:creationId xmlns:p14="http://schemas.microsoft.com/office/powerpoint/2010/main" val="3152626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Rectangle 3">
            <a:extLst>
              <a:ext uri="{FF2B5EF4-FFF2-40B4-BE49-F238E27FC236}">
                <a16:creationId xmlns:a16="http://schemas.microsoft.com/office/drawing/2014/main" id="{B2A9817B-82C7-DE49-A0F6-5838DE3CB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3352" y="479525"/>
            <a:ext cx="906014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Click-Evoked ABR Correlation with Audiometric Thresholds in the 2000 to 4000 Hz Region</a:t>
            </a:r>
            <a:br>
              <a:rPr lang="en-US" alt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US" altLang="en-US" sz="20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Gorga et al (2006)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E0713B-D54F-7048-830E-7A62526B616B}"/>
              </a:ext>
            </a:extLst>
          </p:cNvPr>
          <p:cNvSpPr/>
          <p:nvPr/>
        </p:nvSpPr>
        <p:spPr>
          <a:xfrm>
            <a:off x="859913" y="2400300"/>
            <a:ext cx="453810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i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Click ABR Threshold versus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Pure Tone Hearing Threshold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(2 to 4 K Hz)</a:t>
            </a:r>
          </a:p>
          <a:p>
            <a:pPr algn="ctr">
              <a:defRPr/>
            </a:pPr>
            <a:endParaRPr lang="en-US" sz="2400" i="1" dirty="0">
              <a:solidFill>
                <a:srgbClr val="00406F"/>
              </a:solidFill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US" sz="2400" i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N = 77</a:t>
            </a:r>
          </a:p>
          <a:p>
            <a:pPr algn="ctr">
              <a:defRPr/>
            </a:pPr>
            <a:r>
              <a:rPr lang="en-US" sz="2400" i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71 = &lt; 5 years</a:t>
            </a:r>
          </a:p>
        </p:txBody>
      </p:sp>
      <p:pic>
        <p:nvPicPr>
          <p:cNvPr id="191491" name="Picture 1">
            <a:extLst>
              <a:ext uri="{FF2B5EF4-FFF2-40B4-BE49-F238E27FC236}">
                <a16:creationId xmlns:a16="http://schemas.microsoft.com/office/drawing/2014/main" id="{3B6CDA36-0A1E-1241-A961-64632B6F8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5900" y="1714501"/>
            <a:ext cx="5534025" cy="506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1492" name="Line 9">
            <a:extLst>
              <a:ext uri="{FF2B5EF4-FFF2-40B4-BE49-F238E27FC236}">
                <a16:creationId xmlns:a16="http://schemas.microsoft.com/office/drawing/2014/main" id="{C76F0E1E-2FC1-D04D-A3BB-C968972DF2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95800" y="3771900"/>
            <a:ext cx="3086100" cy="171450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AEC71C-1D3E-7946-BE83-EE731721E77E}"/>
              </a:ext>
            </a:extLst>
          </p:cNvPr>
          <p:cNvSpPr/>
          <p:nvPr/>
        </p:nvSpPr>
        <p:spPr>
          <a:xfrm>
            <a:off x="1417352" y="5372100"/>
            <a:ext cx="33422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Click ABR Threshold </a:t>
            </a:r>
          </a:p>
          <a:p>
            <a:pPr algn="ctr">
              <a:defRPr/>
            </a:pPr>
            <a:r>
              <a:rPr lang="en-US" sz="24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Better Than</a:t>
            </a:r>
          </a:p>
          <a:p>
            <a:pPr algn="ctr">
              <a:defRPr/>
            </a:pPr>
            <a:r>
              <a:rPr lang="en-US" sz="2400" i="1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 Pure Tone Threshold</a:t>
            </a:r>
            <a:endParaRPr lang="en-US" sz="2400" i="1" dirty="0">
              <a:solidFill>
                <a:schemeClr val="accent4"/>
              </a:solidFill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36322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Line 2">
            <a:extLst>
              <a:ext uri="{FF2B5EF4-FFF2-40B4-BE49-F238E27FC236}">
                <a16:creationId xmlns:a16="http://schemas.microsoft.com/office/drawing/2014/main" id="{29AFEC3B-DA0C-B242-B35F-6D4F65805B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2009468"/>
            <a:ext cx="0" cy="388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18" name="Line 3">
            <a:extLst>
              <a:ext uri="{FF2B5EF4-FFF2-40B4-BE49-F238E27FC236}">
                <a16:creationId xmlns:a16="http://schemas.microsoft.com/office/drawing/2014/main" id="{CAB77DA4-E392-8B4D-8ECD-36C5BDE874B0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5895668"/>
            <a:ext cx="65151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19" name="Line 4">
            <a:extLst>
              <a:ext uri="{FF2B5EF4-FFF2-40B4-BE49-F238E27FC236}">
                <a16:creationId xmlns:a16="http://schemas.microsoft.com/office/drawing/2014/main" id="{7EA84AB6-3A2B-0047-A57C-3FCD9C602B1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2009468"/>
            <a:ext cx="3429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0" name="Line 5">
            <a:extLst>
              <a:ext uri="{FF2B5EF4-FFF2-40B4-BE49-F238E27FC236}">
                <a16:creationId xmlns:a16="http://schemas.microsoft.com/office/drawing/2014/main" id="{61A6C579-5DAA-6245-AB2E-876E099175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3952568"/>
            <a:ext cx="3429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1" name="Line 6">
            <a:extLst>
              <a:ext uri="{FF2B5EF4-FFF2-40B4-BE49-F238E27FC236}">
                <a16:creationId xmlns:a16="http://schemas.microsoft.com/office/drawing/2014/main" id="{B3CC835B-EE2A-954A-9EB0-AE40D9C337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4981268"/>
            <a:ext cx="3429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2" name="Line 7">
            <a:extLst>
              <a:ext uri="{FF2B5EF4-FFF2-40B4-BE49-F238E27FC236}">
                <a16:creationId xmlns:a16="http://schemas.microsoft.com/office/drawing/2014/main" id="{F68CF7A7-CC08-B64C-9CA7-B36DFB60379F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9397" y="3038168"/>
            <a:ext cx="3429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3" name="Line 8">
            <a:extLst>
              <a:ext uri="{FF2B5EF4-FFF2-40B4-BE49-F238E27FC236}">
                <a16:creationId xmlns:a16="http://schemas.microsoft.com/office/drawing/2014/main" id="{01BD6247-E3C0-6A46-B5A6-529007F241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53797" y="5552768"/>
            <a:ext cx="0" cy="342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4" name="Line 9">
            <a:extLst>
              <a:ext uri="{FF2B5EF4-FFF2-40B4-BE49-F238E27FC236}">
                <a16:creationId xmlns:a16="http://schemas.microsoft.com/office/drawing/2014/main" id="{9C7B919C-88D3-9948-9F3C-5C5A5C82D5D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68397" y="5552768"/>
            <a:ext cx="0" cy="342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25" name="Line 10">
            <a:extLst>
              <a:ext uri="{FF2B5EF4-FFF2-40B4-BE49-F238E27FC236}">
                <a16:creationId xmlns:a16="http://schemas.microsoft.com/office/drawing/2014/main" id="{8D40AED0-2792-9E4D-9CA5-EA7B8651F6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82997" y="5552768"/>
            <a:ext cx="0" cy="34290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59403" name="Rectangle 11">
            <a:extLst>
              <a:ext uri="{FF2B5EF4-FFF2-40B4-BE49-F238E27FC236}">
                <a16:creationId xmlns:a16="http://schemas.microsoft.com/office/drawing/2014/main" id="{79113C53-EAA0-304B-A8AB-86FEF5F397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5397" y="6136996"/>
            <a:ext cx="2582887" cy="52322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800" b="1" dirty="0">
                <a:latin typeface="Arial Rounded MT Bold" panose="020F0704030504030204" pitchFamily="34" charset="77"/>
              </a:rPr>
              <a:t>Analysis Time</a:t>
            </a:r>
          </a:p>
        </p:txBody>
      </p:sp>
      <p:sp>
        <p:nvSpPr>
          <p:cNvPr id="59405" name="Rectangle 13">
            <a:extLst>
              <a:ext uri="{FF2B5EF4-FFF2-40B4-BE49-F238E27FC236}">
                <a16:creationId xmlns:a16="http://schemas.microsoft.com/office/drawing/2014/main" id="{CF3EDC28-D632-4C4B-8AC9-A282B8320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2297" y="6009968"/>
            <a:ext cx="1600200" cy="4154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100">
                <a:effectLst>
                  <a:outerShdw blurRad="38100" dist="38100" dir="2700000" algn="tl">
                    <a:srgbClr val="000000"/>
                  </a:outerShdw>
                </a:effectLst>
              </a:rPr>
              <a:t>Stimulus</a:t>
            </a:r>
          </a:p>
        </p:txBody>
      </p:sp>
      <p:sp>
        <p:nvSpPr>
          <p:cNvPr id="59406" name="Rectangle 14">
            <a:extLst>
              <a:ext uri="{FF2B5EF4-FFF2-40B4-BE49-F238E27FC236}">
                <a16:creationId xmlns:a16="http://schemas.microsoft.com/office/drawing/2014/main" id="{D5DEB584-D170-8340-B75F-BB7897174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1497" y="5895669"/>
            <a:ext cx="1485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15 ms</a:t>
            </a:r>
          </a:p>
        </p:txBody>
      </p:sp>
      <p:sp>
        <p:nvSpPr>
          <p:cNvPr id="86030" name="Freeform 15">
            <a:extLst>
              <a:ext uri="{FF2B5EF4-FFF2-40B4-BE49-F238E27FC236}">
                <a16:creationId xmlns:a16="http://schemas.microsoft.com/office/drawing/2014/main" id="{66020CF5-44D3-304B-BA05-77AB08DCFB1E}"/>
              </a:ext>
            </a:extLst>
          </p:cNvPr>
          <p:cNvSpPr>
            <a:spLocks/>
          </p:cNvSpPr>
          <p:nvPr/>
        </p:nvSpPr>
        <p:spPr bwMode="auto">
          <a:xfrm>
            <a:off x="3610897" y="2257118"/>
            <a:ext cx="5029200" cy="1428750"/>
          </a:xfrm>
          <a:custGeom>
            <a:avLst/>
            <a:gdLst>
              <a:gd name="T0" fmla="*/ 0 w 2112"/>
              <a:gd name="T1" fmla="*/ 2147483646 h 600"/>
              <a:gd name="T2" fmla="*/ 2147483646 w 2112"/>
              <a:gd name="T3" fmla="*/ 2147483646 h 600"/>
              <a:gd name="T4" fmla="*/ 2147483646 w 2112"/>
              <a:gd name="T5" fmla="*/ 2147483646 h 600"/>
              <a:gd name="T6" fmla="*/ 2147483646 w 2112"/>
              <a:gd name="T7" fmla="*/ 2147483646 h 600"/>
              <a:gd name="T8" fmla="*/ 2147483646 w 2112"/>
              <a:gd name="T9" fmla="*/ 2147483646 h 600"/>
              <a:gd name="T10" fmla="*/ 2147483646 w 2112"/>
              <a:gd name="T11" fmla="*/ 2147483646 h 600"/>
              <a:gd name="T12" fmla="*/ 2147483646 w 2112"/>
              <a:gd name="T13" fmla="*/ 2147483646 h 600"/>
              <a:gd name="T14" fmla="*/ 2147483646 w 2112"/>
              <a:gd name="T15" fmla="*/ 2147483646 h 600"/>
              <a:gd name="T16" fmla="*/ 2147483646 w 2112"/>
              <a:gd name="T17" fmla="*/ 2147483646 h 600"/>
              <a:gd name="T18" fmla="*/ 2147483646 w 2112"/>
              <a:gd name="T19" fmla="*/ 2147483646 h 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12"/>
              <a:gd name="T31" fmla="*/ 0 h 600"/>
              <a:gd name="T32" fmla="*/ 2112 w 2112"/>
              <a:gd name="T33" fmla="*/ 600 h 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12" h="600">
                <a:moveTo>
                  <a:pt x="0" y="328"/>
                </a:moveTo>
                <a:cubicBezTo>
                  <a:pt x="88" y="343"/>
                  <a:pt x="176" y="359"/>
                  <a:pt x="240" y="328"/>
                </a:cubicBezTo>
                <a:cubicBezTo>
                  <a:pt x="303" y="296"/>
                  <a:pt x="344" y="136"/>
                  <a:pt x="384" y="136"/>
                </a:cubicBezTo>
                <a:cubicBezTo>
                  <a:pt x="424" y="136"/>
                  <a:pt x="432" y="328"/>
                  <a:pt x="480" y="328"/>
                </a:cubicBezTo>
                <a:cubicBezTo>
                  <a:pt x="528" y="328"/>
                  <a:pt x="624" y="136"/>
                  <a:pt x="672" y="136"/>
                </a:cubicBezTo>
                <a:cubicBezTo>
                  <a:pt x="720" y="136"/>
                  <a:pt x="728" y="344"/>
                  <a:pt x="768" y="328"/>
                </a:cubicBezTo>
                <a:cubicBezTo>
                  <a:pt x="808" y="312"/>
                  <a:pt x="864" y="0"/>
                  <a:pt x="912" y="40"/>
                </a:cubicBezTo>
                <a:cubicBezTo>
                  <a:pt x="960" y="80"/>
                  <a:pt x="920" y="536"/>
                  <a:pt x="1056" y="568"/>
                </a:cubicBezTo>
                <a:cubicBezTo>
                  <a:pt x="1192" y="600"/>
                  <a:pt x="1552" y="280"/>
                  <a:pt x="1728" y="232"/>
                </a:cubicBezTo>
                <a:cubicBezTo>
                  <a:pt x="1904" y="184"/>
                  <a:pt x="2048" y="272"/>
                  <a:pt x="2112" y="280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31" name="Freeform 16">
            <a:extLst>
              <a:ext uri="{FF2B5EF4-FFF2-40B4-BE49-F238E27FC236}">
                <a16:creationId xmlns:a16="http://schemas.microsoft.com/office/drawing/2014/main" id="{BB415355-4EAA-284B-A9E5-C439FE517EB6}"/>
              </a:ext>
            </a:extLst>
          </p:cNvPr>
          <p:cNvSpPr>
            <a:spLocks/>
          </p:cNvSpPr>
          <p:nvPr/>
        </p:nvSpPr>
        <p:spPr bwMode="auto">
          <a:xfrm>
            <a:off x="3610897" y="3666819"/>
            <a:ext cx="5238750" cy="759620"/>
          </a:xfrm>
          <a:custGeom>
            <a:avLst/>
            <a:gdLst>
              <a:gd name="T0" fmla="*/ 0 w 2200"/>
              <a:gd name="T1" fmla="*/ 2147483646 h 319"/>
              <a:gd name="T2" fmla="*/ 2147483646 w 2200"/>
              <a:gd name="T3" fmla="*/ 2147483646 h 319"/>
              <a:gd name="T4" fmla="*/ 2147483646 w 2200"/>
              <a:gd name="T5" fmla="*/ 2147483646 h 319"/>
              <a:gd name="T6" fmla="*/ 2147483646 w 2200"/>
              <a:gd name="T7" fmla="*/ 2147483646 h 319"/>
              <a:gd name="T8" fmla="*/ 2147483646 w 2200"/>
              <a:gd name="T9" fmla="*/ 2147483646 h 319"/>
              <a:gd name="T10" fmla="*/ 2147483646 w 2200"/>
              <a:gd name="T11" fmla="*/ 2147483646 h 319"/>
              <a:gd name="T12" fmla="*/ 2147483646 w 2200"/>
              <a:gd name="T13" fmla="*/ 2147483646 h 319"/>
              <a:gd name="T14" fmla="*/ 2147483646 w 2200"/>
              <a:gd name="T15" fmla="*/ 2147483646 h 319"/>
              <a:gd name="T16" fmla="*/ 2147483646 w 2200"/>
              <a:gd name="T17" fmla="*/ 2147483646 h 319"/>
              <a:gd name="T18" fmla="*/ 2147483646 w 2200"/>
              <a:gd name="T19" fmla="*/ 2147483646 h 3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200"/>
              <a:gd name="T31" fmla="*/ 0 h 319"/>
              <a:gd name="T32" fmla="*/ 2200 w 2200"/>
              <a:gd name="T33" fmla="*/ 319 h 31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200" h="319">
                <a:moveTo>
                  <a:pt x="0" y="120"/>
                </a:moveTo>
                <a:cubicBezTo>
                  <a:pt x="148" y="128"/>
                  <a:pt x="296" y="136"/>
                  <a:pt x="384" y="120"/>
                </a:cubicBezTo>
                <a:cubicBezTo>
                  <a:pt x="472" y="104"/>
                  <a:pt x="488" y="0"/>
                  <a:pt x="528" y="24"/>
                </a:cubicBezTo>
                <a:cubicBezTo>
                  <a:pt x="567" y="47"/>
                  <a:pt x="584" y="240"/>
                  <a:pt x="624" y="264"/>
                </a:cubicBezTo>
                <a:cubicBezTo>
                  <a:pt x="663" y="287"/>
                  <a:pt x="736" y="168"/>
                  <a:pt x="768" y="168"/>
                </a:cubicBezTo>
                <a:cubicBezTo>
                  <a:pt x="800" y="168"/>
                  <a:pt x="760" y="279"/>
                  <a:pt x="816" y="264"/>
                </a:cubicBezTo>
                <a:cubicBezTo>
                  <a:pt x="871" y="248"/>
                  <a:pt x="1024" y="64"/>
                  <a:pt x="1104" y="72"/>
                </a:cubicBezTo>
                <a:cubicBezTo>
                  <a:pt x="1184" y="80"/>
                  <a:pt x="1136" y="304"/>
                  <a:pt x="1296" y="312"/>
                </a:cubicBezTo>
                <a:cubicBezTo>
                  <a:pt x="1455" y="319"/>
                  <a:pt x="1928" y="152"/>
                  <a:pt x="2064" y="120"/>
                </a:cubicBezTo>
                <a:cubicBezTo>
                  <a:pt x="2200" y="88"/>
                  <a:pt x="2156" y="104"/>
                  <a:pt x="2112" y="120"/>
                </a:cubicBezTo>
              </a:path>
            </a:pathLst>
          </a:custGeom>
          <a:noFill/>
          <a:ln w="38100">
            <a:solidFill>
              <a:srgbClr val="99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86032" name="Freeform 17">
            <a:extLst>
              <a:ext uri="{FF2B5EF4-FFF2-40B4-BE49-F238E27FC236}">
                <a16:creationId xmlns:a16="http://schemas.microsoft.com/office/drawing/2014/main" id="{7EE6C91F-7CB1-5E46-9A17-4323EBCA73CE}"/>
              </a:ext>
            </a:extLst>
          </p:cNvPr>
          <p:cNvSpPr>
            <a:spLocks/>
          </p:cNvSpPr>
          <p:nvPr/>
        </p:nvSpPr>
        <p:spPr bwMode="auto">
          <a:xfrm>
            <a:off x="3610897" y="4981268"/>
            <a:ext cx="5143500" cy="819150"/>
          </a:xfrm>
          <a:custGeom>
            <a:avLst/>
            <a:gdLst>
              <a:gd name="T0" fmla="*/ 0 w 2160"/>
              <a:gd name="T1" fmla="*/ 2147483646 h 344"/>
              <a:gd name="T2" fmla="*/ 2147483646 w 2160"/>
              <a:gd name="T3" fmla="*/ 2147483646 h 344"/>
              <a:gd name="T4" fmla="*/ 2147483646 w 2160"/>
              <a:gd name="T5" fmla="*/ 2147483646 h 344"/>
              <a:gd name="T6" fmla="*/ 2147483646 w 2160"/>
              <a:gd name="T7" fmla="*/ 2147483646 h 344"/>
              <a:gd name="T8" fmla="*/ 2147483646 w 2160"/>
              <a:gd name="T9" fmla="*/ 2147483646 h 344"/>
              <a:gd name="T10" fmla="*/ 2147483646 w 2160"/>
              <a:gd name="T11" fmla="*/ 2147483646 h 344"/>
              <a:gd name="T12" fmla="*/ 2147483646 w 2160"/>
              <a:gd name="T13" fmla="*/ 2147483646 h 34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160"/>
              <a:gd name="T22" fmla="*/ 0 h 344"/>
              <a:gd name="T23" fmla="*/ 2160 w 2160"/>
              <a:gd name="T24" fmla="*/ 344 h 34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160" h="344">
                <a:moveTo>
                  <a:pt x="0" y="80"/>
                </a:moveTo>
                <a:cubicBezTo>
                  <a:pt x="172" y="83"/>
                  <a:pt x="344" y="87"/>
                  <a:pt x="480" y="80"/>
                </a:cubicBezTo>
                <a:cubicBezTo>
                  <a:pt x="615" y="72"/>
                  <a:pt x="720" y="24"/>
                  <a:pt x="816" y="32"/>
                </a:cubicBezTo>
                <a:cubicBezTo>
                  <a:pt x="912" y="40"/>
                  <a:pt x="952" y="128"/>
                  <a:pt x="1056" y="128"/>
                </a:cubicBezTo>
                <a:cubicBezTo>
                  <a:pt x="1160" y="128"/>
                  <a:pt x="1328" y="0"/>
                  <a:pt x="1440" y="32"/>
                </a:cubicBezTo>
                <a:cubicBezTo>
                  <a:pt x="1552" y="64"/>
                  <a:pt x="1608" y="296"/>
                  <a:pt x="1728" y="320"/>
                </a:cubicBezTo>
                <a:cubicBezTo>
                  <a:pt x="1848" y="344"/>
                  <a:pt x="2088" y="199"/>
                  <a:pt x="2160" y="176"/>
                </a:cubicBezTo>
              </a:path>
            </a:pathLst>
          </a:custGeom>
          <a:noFill/>
          <a:ln w="38100">
            <a:solidFill>
              <a:srgbClr val="33CC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59411" name="Rectangle 19">
            <a:extLst>
              <a:ext uri="{FF2B5EF4-FFF2-40B4-BE49-F238E27FC236}">
                <a16:creationId xmlns:a16="http://schemas.microsoft.com/office/drawing/2014/main" id="{A0C3BBC1-A342-EE46-87C7-2172BD84D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8697" y="5095569"/>
            <a:ext cx="1485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500 Hz</a:t>
            </a:r>
          </a:p>
        </p:txBody>
      </p:sp>
      <p:sp>
        <p:nvSpPr>
          <p:cNvPr id="59412" name="Rectangle 20">
            <a:extLst>
              <a:ext uri="{FF2B5EF4-FFF2-40B4-BE49-F238E27FC236}">
                <a16:creationId xmlns:a16="http://schemas.microsoft.com/office/drawing/2014/main" id="{78F5A196-0736-7E4F-84E3-56D78BE6A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54397" y="3838269"/>
            <a:ext cx="1485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1000 Hz</a:t>
            </a:r>
          </a:p>
        </p:txBody>
      </p:sp>
      <p:sp>
        <p:nvSpPr>
          <p:cNvPr id="59413" name="Rectangle 21">
            <a:extLst>
              <a:ext uri="{FF2B5EF4-FFF2-40B4-BE49-F238E27FC236}">
                <a16:creationId xmlns:a16="http://schemas.microsoft.com/office/drawing/2014/main" id="{6C12DDFA-60F6-304F-9632-6C9EE958D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68697" y="2580969"/>
            <a:ext cx="1485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click</a:t>
            </a:r>
          </a:p>
        </p:txBody>
      </p:sp>
      <p:sp>
        <p:nvSpPr>
          <p:cNvPr id="59414" name="Rectangle 22">
            <a:extLst>
              <a:ext uri="{FF2B5EF4-FFF2-40B4-BE49-F238E27FC236}">
                <a16:creationId xmlns:a16="http://schemas.microsoft.com/office/drawing/2014/main" id="{1683394E-416E-9A40-BBE2-C2DCFDDBF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6897" y="2123769"/>
            <a:ext cx="342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</a:p>
        </p:txBody>
      </p:sp>
      <p:sp>
        <p:nvSpPr>
          <p:cNvPr id="59415" name="Rectangle 23">
            <a:extLst>
              <a:ext uri="{FF2B5EF4-FFF2-40B4-BE49-F238E27FC236}">
                <a16:creationId xmlns:a16="http://schemas.microsoft.com/office/drawing/2014/main" id="{E02D87DC-2DB9-7242-8F0B-C33364B81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097" y="3609669"/>
            <a:ext cx="342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</a:p>
        </p:txBody>
      </p:sp>
      <p:sp>
        <p:nvSpPr>
          <p:cNvPr id="59416" name="Rectangle 24">
            <a:extLst>
              <a:ext uri="{FF2B5EF4-FFF2-40B4-BE49-F238E27FC236}">
                <a16:creationId xmlns:a16="http://schemas.microsoft.com/office/drawing/2014/main" id="{48193355-27F7-704A-BF3F-675CC8E99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9897" y="4752669"/>
            <a:ext cx="342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V</a:t>
            </a:r>
          </a:p>
        </p:txBody>
      </p:sp>
      <p:sp>
        <p:nvSpPr>
          <p:cNvPr id="59417" name="Rectangle 25">
            <a:extLst>
              <a:ext uri="{FF2B5EF4-FFF2-40B4-BE49-F238E27FC236}">
                <a16:creationId xmlns:a16="http://schemas.microsoft.com/office/drawing/2014/main" id="{1883E90E-2A66-4C4D-AC7F-0097E1A93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4852" y="1985952"/>
            <a:ext cx="342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</a:p>
        </p:txBody>
      </p:sp>
      <p:sp>
        <p:nvSpPr>
          <p:cNvPr id="59418" name="Rectangle 26">
            <a:hlinkClick r:id="" action="ppaction://noaction"/>
            <a:extLst>
              <a:ext uri="{FF2B5EF4-FFF2-40B4-BE49-F238E27FC236}">
                <a16:creationId xmlns:a16="http://schemas.microsoft.com/office/drawing/2014/main" id="{FF92E360-5A59-7B41-B88E-5CD7AB687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8197" y="3381069"/>
            <a:ext cx="3429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</a:p>
        </p:txBody>
      </p:sp>
      <p:sp>
        <p:nvSpPr>
          <p:cNvPr id="59419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8391954A-CB58-5D4E-949F-E38DB6ACF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5397" y="3495369"/>
            <a:ext cx="11430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</a:p>
        </p:txBody>
      </p:sp>
      <p:sp>
        <p:nvSpPr>
          <p:cNvPr id="59420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0C8B9734-773A-5040-82D2-4FD49DF91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2497" y="2009469"/>
            <a:ext cx="571500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x-none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III</a:t>
            </a:r>
          </a:p>
        </p:txBody>
      </p:sp>
      <p:sp>
        <p:nvSpPr>
          <p:cNvPr id="59421" name="Rectangle 29">
            <a:extLst>
              <a:ext uri="{FF2B5EF4-FFF2-40B4-BE49-F238E27FC236}">
                <a16:creationId xmlns:a16="http://schemas.microsoft.com/office/drawing/2014/main" id="{7C8E393A-86FD-DE47-AAC5-308A869F1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503" y="300563"/>
            <a:ext cx="10101187" cy="132343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charset="0"/>
                <a:ea typeface="ＭＳ Ｐゴシック" charset="-128"/>
              </a:defRPr>
            </a:lvl9pPr>
          </a:lstStyle>
          <a:p>
            <a:pPr algn="ctr">
              <a:defRPr/>
            </a:pPr>
            <a: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Click versus Tone Burst ABRs: </a:t>
            </a:r>
          </a:p>
          <a:p>
            <a:pPr algn="ctr">
              <a:defRPr/>
            </a:pPr>
            <a:r>
              <a:rPr lang="en-US" altLang="x-none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3 Differences in Morphology and Latency</a:t>
            </a:r>
          </a:p>
          <a:p>
            <a:pPr algn="ctr">
              <a:defRPr/>
            </a:pPr>
            <a:r>
              <a:rPr lang="en-US" altLang="x-none" sz="2400" dirty="0">
                <a:solidFill>
                  <a:srgbClr val="C00000"/>
                </a:solidFill>
                <a:latin typeface="Arial Rounded MT Bold" panose="020F0704030504030204" pitchFamily="34" charset="77"/>
              </a:rPr>
              <a:t>1. Smoother waves; 2. Wave I disappears; 3. Latency increases </a:t>
            </a:r>
          </a:p>
        </p:txBody>
      </p:sp>
    </p:spTree>
    <p:extLst>
      <p:ext uri="{BB962C8B-B14F-4D97-AF65-F5344CB8AC3E}">
        <p14:creationId xmlns:p14="http://schemas.microsoft.com/office/powerpoint/2010/main" val="35388329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Rectangle 4">
            <a:extLst>
              <a:ext uri="{FF2B5EF4-FFF2-40B4-BE49-F238E27FC236}">
                <a16:creationId xmlns:a16="http://schemas.microsoft.com/office/drawing/2014/main" id="{CD2F2AA3-9B7F-FB46-B395-709C069DB06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47008" y="469900"/>
            <a:ext cx="9279731" cy="1143000"/>
          </a:xfrm>
          <a:noFill/>
        </p:spPr>
        <p:txBody>
          <a:bodyPr/>
          <a:lstStyle/>
          <a:p>
            <a:pPr algn="ctr"/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Correction Factors for Converting ABR Thresholds in dB </a:t>
            </a:r>
            <a:r>
              <a:rPr lang="en-US" altLang="en-US" sz="2400" dirty="0" err="1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nHL</a:t>
            </a:r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to Estimated Behavioral Thresholds in dB HL</a:t>
            </a: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(or EHL)</a:t>
            </a:r>
            <a:b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400" i="1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Normal Hearing Patients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0435915C-65EB-2843-A30D-E41CCCA535E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908845" y="1841500"/>
            <a:ext cx="10356056" cy="45720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>
                <a:solidFill>
                  <a:srgbClr val="C00000"/>
                </a:solidFill>
              </a:rPr>
              <a:t>Source		500 Hz	    1000 Hz           2000 Hz 	         4000 Hz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>
                <a:solidFill>
                  <a:srgbClr val="A2FF45"/>
                </a:solidFill>
              </a:rPr>
              <a:t>   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BCEHP		-15 dB 	     -10 dB	      -5 dB		0 dB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				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altLang="x-none" sz="2400" dirty="0"/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 err="1"/>
              <a:t>Bagatto</a:t>
            </a:r>
            <a:r>
              <a:rPr lang="en-US" altLang="x-none" sz="2400" dirty="0"/>
              <a:t> (2006)	-20 dB	     -15 dB	     -10 dB	          -5 dB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				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altLang="x-none" sz="2400" dirty="0"/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Hall (2007)		-15 dB 	      -10 dB	      -10 dB	        -5 dB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								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dirty="0"/>
              <a:t>		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r>
              <a:rPr lang="en-US" altLang="x-none" sz="2400" i="1" dirty="0">
                <a:solidFill>
                  <a:srgbClr val="CCFFCC"/>
                </a:solidFill>
              </a:rPr>
              <a:t>Note: According to </a:t>
            </a:r>
            <a:r>
              <a:rPr lang="en-US" altLang="x-none" sz="2400" i="1" dirty="0" err="1">
                <a:solidFill>
                  <a:srgbClr val="CCFFCC"/>
                </a:solidFill>
              </a:rPr>
              <a:t>Stapells</a:t>
            </a:r>
            <a:r>
              <a:rPr lang="en-US" altLang="x-none" sz="2400" i="1" dirty="0">
                <a:solidFill>
                  <a:srgbClr val="CCFFCC"/>
                </a:solidFill>
              </a:rPr>
              <a:t> (2000), ABR thresholds </a:t>
            </a:r>
            <a:r>
              <a:rPr lang="ja-JP" altLang="en-US" sz="2400" i="1">
                <a:solidFill>
                  <a:srgbClr val="CCFFCC"/>
                </a:solidFill>
              </a:rPr>
              <a:t>“</a:t>
            </a:r>
            <a:r>
              <a:rPr lang="en-US" altLang="ja-JP" sz="2400" i="1" dirty="0">
                <a:solidFill>
                  <a:srgbClr val="CCFFCC"/>
                </a:solidFill>
              </a:rPr>
              <a:t>overestimate</a:t>
            </a:r>
            <a:r>
              <a:rPr lang="ja-JP" altLang="en-US" sz="2400" i="1">
                <a:solidFill>
                  <a:srgbClr val="CCFFCC"/>
                </a:solidFill>
              </a:rPr>
              <a:t>”</a:t>
            </a:r>
            <a:r>
              <a:rPr lang="en-US" altLang="ja-JP" sz="2400" i="1" dirty="0">
                <a:solidFill>
                  <a:srgbClr val="CCFFCC"/>
                </a:solidFill>
              </a:rPr>
              <a:t> behavioral thresholds by 10 to 20 dB for normal hearers and 5 to 15 dB for patients with sensory hearing loss</a:t>
            </a:r>
          </a:p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altLang="x-none" sz="2400" dirty="0"/>
          </a:p>
        </p:txBody>
      </p:sp>
    </p:spTree>
    <p:extLst>
      <p:ext uri="{BB962C8B-B14F-4D97-AF65-F5344CB8AC3E}">
        <p14:creationId xmlns:p14="http://schemas.microsoft.com/office/powerpoint/2010/main" val="2883193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Rectangle 4">
            <a:extLst>
              <a:ext uri="{FF2B5EF4-FFF2-40B4-BE49-F238E27FC236}">
                <a16:creationId xmlns:a16="http://schemas.microsoft.com/office/drawing/2014/main" id="{AFE1A949-F252-A245-9295-BA60DA66D2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845344" y="467360"/>
            <a:ext cx="10051256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Correction Factors for Converting ABR Thresholds in dB </a:t>
            </a:r>
            <a:r>
              <a:rPr lang="en-US" altLang="en-US" sz="2400" dirty="0" err="1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nHL</a:t>
            </a:r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to Estimated Behavioral Thresholds in dB HL</a:t>
            </a:r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 </a:t>
            </a:r>
            <a: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(or EHL)</a:t>
            </a:r>
            <a:b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400" i="1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Sensory Hearing Loss</a:t>
            </a:r>
            <a:endParaRPr lang="en-US" altLang="en-US" sz="2200" i="1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6B40F942-9898-C14F-8D9B-C1A341A6EA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188245" y="1943100"/>
            <a:ext cx="10051256" cy="45720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solidFill>
                  <a:srgbClr val="C00000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Study			500 Hz	            1000 Hz           2000 Hz            4000 Hz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solidFill>
                  <a:srgbClr val="A2FF45"/>
                </a:solidFill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   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 err="1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Stapells</a:t>
            </a: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 (2000)	+6 dB 		+5 dB		+1 dB		-8 dB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	(+/-14)		(+/-14)		(+/-11)		(+/-12)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21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Lee (2008)		+5 dB		0 dB		-5 dB		-5 dB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		(+/-5)		(+/-5)		(+/-8)		(+/-8)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21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Vander </a:t>
            </a:r>
            <a:r>
              <a:rPr lang="en-US" sz="2100" dirty="0" err="1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Werff</a:t>
            </a: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+13 dB 			0 dB		-3 dB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   et al (2009)		(+/-12)				(+/-9)		(+/-14)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sz="21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		</a:t>
            </a: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18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 typeface="Wingdings" charset="0"/>
              <a:buNone/>
              <a:defRPr/>
            </a:pPr>
            <a:endParaRPr lang="en-US" sz="2100" dirty="0">
              <a:latin typeface="Arial Rounded MT Bold" panose="020F0704030504030204" pitchFamily="34" charset="77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0285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400300"/>
            <a:ext cx="7620000" cy="4300295"/>
          </a:xfrm>
          <a:prstGeom prst="rect">
            <a:avLst/>
          </a:prstGeom>
          <a:solidFill>
            <a:srgbClr val="DBF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4042396" y="1888526"/>
            <a:ext cx="2209800" cy="434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1912" tIns="30162" rIns="61912" bIns="30162"/>
          <a:lstStyle>
            <a:lvl1pPr marL="230188" indent="-2301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498475" indent="-1539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765175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071563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13779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18351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6pPr>
            <a:lvl7pPr marL="22923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7pPr>
            <a:lvl8pPr marL="27495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8pPr>
            <a:lvl9pPr marL="32067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  <a:defRPr/>
            </a:pPr>
            <a:r>
              <a:rPr lang="en-US" sz="2000">
                <a:solidFill>
                  <a:srgbClr val="00406F"/>
                </a:solidFill>
                <a:effectLst/>
                <a:latin typeface="Arial" charset="0"/>
                <a:ea typeface="Arial" charset="0"/>
                <a:cs typeface="Arial" charset="0"/>
              </a:rPr>
              <a:t>Low </a:t>
            </a:r>
            <a:r>
              <a:rPr lang="en-US" sz="2000" dirty="0">
                <a:solidFill>
                  <a:srgbClr val="00406F"/>
                </a:solidFill>
                <a:effectLst/>
                <a:latin typeface="Arial" charset="0"/>
                <a:ea typeface="Arial" charset="0"/>
                <a:cs typeface="Arial" charset="0"/>
              </a:rPr>
              <a:t>Frequencies</a:t>
            </a:r>
            <a:endParaRPr lang="en-US" sz="2000" dirty="0">
              <a:solidFill>
                <a:srgbClr val="00406F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sz="2000" dirty="0">
              <a:solidFill>
                <a:srgbClr val="00406F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228651" y="1849844"/>
            <a:ext cx="2510804" cy="4344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1912" tIns="30162" rIns="61912" bIns="30162"/>
          <a:lstStyle>
            <a:lvl1pPr marL="230188" indent="-2301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95000"/>
              <a:buFont typeface="Wingdings" charset="2"/>
              <a:buChar char="q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  <a:cs typeface="ＭＳ Ｐゴシック" charset="-128"/>
              </a:defRPr>
            </a:lvl1pPr>
            <a:lvl2pPr marL="498475" indent="-153988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l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2pPr>
            <a:lvl3pPr marL="765175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charset="2"/>
              <a:buChar char="ü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3pPr>
            <a:lvl4pPr marL="1071563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4pPr>
            <a:lvl5pPr marL="13779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0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5pPr>
            <a:lvl6pPr marL="18351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6pPr>
            <a:lvl7pPr marL="22923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7pPr>
            <a:lvl8pPr marL="27495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8pPr>
            <a:lvl9pPr marL="3206750" indent="-152400" algn="l" defTabSz="612775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  <a:defRPr/>
            </a:pPr>
            <a:r>
              <a:rPr lang="en-US" sz="2000">
                <a:solidFill>
                  <a:srgbClr val="00406F"/>
                </a:solidFill>
                <a:effectLst/>
                <a:latin typeface="Arial" charset="0"/>
                <a:ea typeface="Arial" charset="0"/>
                <a:cs typeface="Arial" charset="0"/>
              </a:rPr>
              <a:t>High </a:t>
            </a:r>
            <a:r>
              <a:rPr lang="en-US" sz="2000" dirty="0">
                <a:solidFill>
                  <a:srgbClr val="00406F"/>
                </a:solidFill>
                <a:effectLst/>
                <a:latin typeface="Arial" charset="0"/>
                <a:ea typeface="Arial" charset="0"/>
                <a:cs typeface="Arial" charset="0"/>
              </a:rPr>
              <a:t>Frequencies</a:t>
            </a:r>
            <a:endParaRPr lang="en-US" sz="2000" dirty="0">
              <a:solidFill>
                <a:srgbClr val="00406F"/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  <a:defRPr/>
            </a:pPr>
            <a:endParaRPr lang="en-US" sz="2000" dirty="0">
              <a:solidFill>
                <a:srgbClr val="00406F"/>
              </a:solidFill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029200" y="2322939"/>
            <a:ext cx="1222996" cy="1487061"/>
          </a:xfrm>
          <a:prstGeom prst="straightConnector1">
            <a:avLst/>
          </a:prstGeom>
          <a:ln w="38100">
            <a:solidFill>
              <a:srgbClr val="0040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8064500" y="2284257"/>
            <a:ext cx="927100" cy="1525743"/>
          </a:xfrm>
          <a:prstGeom prst="straightConnector1">
            <a:avLst/>
          </a:prstGeom>
          <a:ln w="38100">
            <a:solidFill>
              <a:srgbClr val="0040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B29B59E6-7931-1D35-815D-83DB9E5F637C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524281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x-none" sz="2800" i="1" dirty="0">
                <a:latin typeface="Arial Rounded MT Bold" panose="020F0704030504030204" pitchFamily="34" charset="77"/>
              </a:rPr>
              <a:t>Temporal Compensation in </a:t>
            </a: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Chirp Stimulus</a:t>
            </a:r>
          </a:p>
        </p:txBody>
      </p:sp>
    </p:spTree>
    <p:extLst>
      <p:ext uri="{BB962C8B-B14F-4D97-AF65-F5344CB8AC3E}">
        <p14:creationId xmlns:p14="http://schemas.microsoft.com/office/powerpoint/2010/main" val="2052656709"/>
      </p:ext>
    </p:extLst>
  </p:cSld>
  <p:clrMapOvr>
    <a:masterClrMapping/>
  </p:clrMapOvr>
  <p:transition>
    <p:zo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8185" y="471750"/>
            <a:ext cx="10940715" cy="1117708"/>
          </a:xfrm>
        </p:spPr>
        <p:txBody>
          <a:bodyPr>
            <a:noAutofit/>
          </a:bodyPr>
          <a:lstStyle/>
          <a:p>
            <a:pPr lvl="0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</a:br>
            <a:r>
              <a:rPr lang="en-ZA" sz="2400" i="1" dirty="0">
                <a:latin typeface="Arial Rounded MT Bold" panose="020F0704030504030204" pitchFamily="34" charset="77"/>
              </a:rPr>
              <a:t>Chirp Evoked ABR Amplitude is Larger</a:t>
            </a:r>
            <a:endParaRPr lang="en-US" sz="2400" i="1" dirty="0">
              <a:latin typeface="Arial Rounded MT Bold" panose="020F0704030504030204" pitchFamily="34" charset="77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88" y="2252607"/>
            <a:ext cx="6924995" cy="3779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 txBox="1">
            <a:spLocks/>
          </p:cNvSpPr>
          <p:nvPr/>
        </p:nvSpPr>
        <p:spPr>
          <a:xfrm>
            <a:off x="7428984" y="2365504"/>
            <a:ext cx="4343400" cy="5001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Tx/>
              <a:buNone/>
              <a:defRPr sz="2400" b="1" kern="1200" baseline="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Arial"/>
              <a:buNone/>
              <a:defRPr sz="2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C00000"/>
              </a:buClr>
              <a:buFont typeface="Wingdings" charset="2"/>
              <a:buNone/>
              <a:defRPr sz="18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 algn="l">
              <a:buFont typeface="Wingdings" charset="2"/>
              <a:buChar char="§"/>
            </a:pPr>
            <a:r>
              <a:rPr lang="en-US" sz="2000" dirty="0">
                <a:latin typeface="Arial Rounded MT Bold" panose="020F0704030504030204" pitchFamily="34" charset="77"/>
              </a:rPr>
              <a:t>Larger amplitudes for wave I and V (up to twice as large)</a:t>
            </a:r>
          </a:p>
          <a:p>
            <a:pPr marL="342900" lvl="0" indent="-342900" algn="l">
              <a:buFont typeface="Wingdings" charset="2"/>
              <a:buChar char="§"/>
            </a:pPr>
            <a:r>
              <a:rPr lang="en-US" sz="2000" dirty="0">
                <a:latin typeface="Arial Rounded MT Bold" panose="020F0704030504030204" pitchFamily="34" charset="77"/>
              </a:rPr>
              <a:t>More confident identification of ABR</a:t>
            </a:r>
          </a:p>
          <a:p>
            <a:pPr marL="342900" lvl="0" indent="-342900" algn="l">
              <a:buFont typeface="Wingdings" charset="2"/>
              <a:buChar char="§"/>
            </a:pPr>
            <a:r>
              <a:rPr lang="en-US" sz="2000" dirty="0">
                <a:latin typeface="Arial Rounded MT Bold" panose="020F0704030504030204" pitchFamily="34" charset="77"/>
              </a:rPr>
              <a:t>Detection of clear ABR in less than ideal noise conditions</a:t>
            </a:r>
          </a:p>
          <a:p>
            <a:pPr marL="342900" lvl="0" indent="-342900" algn="l">
              <a:buFont typeface="Wingdings" charset="2"/>
              <a:buChar char="§"/>
            </a:pPr>
            <a:r>
              <a:rPr lang="en-US" sz="2000" dirty="0">
                <a:latin typeface="Arial Rounded MT Bold" panose="020F0704030504030204" pitchFamily="34" charset="77"/>
              </a:rPr>
              <a:t>Possibility of more accurate ABR threshold</a:t>
            </a:r>
          </a:p>
          <a:p>
            <a:pPr marL="342900" lvl="0" indent="-342900" algn="l">
              <a:buFont typeface="Wingdings" charset="2"/>
              <a:buChar char="§"/>
            </a:pPr>
            <a:r>
              <a:rPr lang="en-US" sz="2000" dirty="0">
                <a:latin typeface="Arial Rounded MT Bold" panose="020F0704030504030204" pitchFamily="34" charset="77"/>
              </a:rPr>
              <a:t>Quicker ABR test time (higher signal increases SNR )</a:t>
            </a:r>
          </a:p>
          <a:p>
            <a:pPr marL="342900" lvl="0" indent="-342900" algn="l">
              <a:buFont typeface="Wingdings" charset="2"/>
              <a:buChar char="§"/>
            </a:pPr>
            <a:endParaRPr lang="en-US" sz="2000" dirty="0">
              <a:latin typeface="Arial Rounded MT Bold" panose="020F0704030504030204" pitchFamily="34" charset="77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403598" y="3502177"/>
            <a:ext cx="215383" cy="3071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403599" y="4294952"/>
            <a:ext cx="215383" cy="307152"/>
          </a:xfrm>
          <a:prstGeom prst="straightConnector1">
            <a:avLst/>
          </a:prstGeom>
          <a:ln w="38100">
            <a:solidFill>
              <a:srgbClr val="00406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37420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FF81D-8541-9D98-B52D-DACDBB638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17C3241-8AD2-BB09-1C16-A8049EB80343}"/>
              </a:ext>
            </a:extLst>
          </p:cNvPr>
          <p:cNvSpPr txBox="1">
            <a:spLocks noChangeArrowheads="1"/>
          </p:cNvSpPr>
          <p:nvPr/>
        </p:nvSpPr>
        <p:spPr>
          <a:xfrm>
            <a:off x="836612" y="55214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/>
            <a:r>
              <a:rPr lang="en-US" altLang="en-US" sz="24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Growing Research Literature for </a:t>
            </a: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Chirp Stimulus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C8A422-C7C4-880F-F2BC-A9F338351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66" y="2098540"/>
            <a:ext cx="11634092" cy="323615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70445814"/>
      </p:ext>
    </p:extLst>
  </p:cSld>
  <p:clrMapOvr>
    <a:masterClrMapping/>
  </p:clrMapOvr>
  <p:transition>
    <p:zo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3">
            <a:extLst>
              <a:ext uri="{FF2B5EF4-FFF2-40B4-BE49-F238E27FC236}">
                <a16:creationId xmlns:a16="http://schemas.microsoft.com/office/drawing/2014/main" id="{0F0A2396-B71A-6F4D-97A8-80A9F0467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57809"/>
            <a:ext cx="9486900" cy="126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4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Ear Specific Bone Conduction ABR</a:t>
            </a:r>
          </a:p>
        </p:txBody>
      </p:sp>
      <p:pic>
        <p:nvPicPr>
          <p:cNvPr id="207874" name="Picture 5">
            <a:extLst>
              <a:ext uri="{FF2B5EF4-FFF2-40B4-BE49-F238E27FC236}">
                <a16:creationId xmlns:a16="http://schemas.microsoft.com/office/drawing/2014/main" id="{440333AF-43CC-694D-9946-EAECEE1B4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" r="500" b="5882"/>
          <a:stretch>
            <a:fillRect/>
          </a:stretch>
        </p:blipFill>
        <p:spPr bwMode="auto">
          <a:xfrm>
            <a:off x="5700713" y="3086100"/>
            <a:ext cx="5519738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7875" name="Picture 3">
            <a:extLst>
              <a:ext uri="{FF2B5EF4-FFF2-40B4-BE49-F238E27FC236}">
                <a16:creationId xmlns:a16="http://schemas.microsoft.com/office/drawing/2014/main" id="{BB0B5DBB-D6AB-214F-96BF-C937CCD9A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4486275" cy="400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8486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Title 1">
            <a:extLst>
              <a:ext uri="{FF2B5EF4-FFF2-40B4-BE49-F238E27FC236}">
                <a16:creationId xmlns:a16="http://schemas.microsoft.com/office/drawing/2014/main" id="{DBC840C2-29A6-6C4E-88C0-20F1A1476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457200"/>
            <a:ext cx="9601200" cy="1226457"/>
          </a:xfrm>
        </p:spPr>
        <p:txBody>
          <a:bodyPr>
            <a:noAutofit/>
          </a:bodyPr>
          <a:lstStyle/>
          <a:p>
            <a:pPr algn="ctr"/>
            <a:br>
              <a:rPr lang="en-US" altLang="en-US" sz="24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Experience with Bone Conduction ABR in </a:t>
            </a:r>
            <a:b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</a:br>
            <a:r>
              <a:rPr lang="en-US" altLang="en-US" sz="28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Diagnosing Conductive Hearing Loss in Children</a:t>
            </a:r>
            <a:endParaRPr lang="en-US" altLang="en-US" sz="2800" i="1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  <p:pic>
        <p:nvPicPr>
          <p:cNvPr id="102402" name="Picture 6" descr="Figure 11.2A.mod microtia.jpg">
            <a:extLst>
              <a:ext uri="{FF2B5EF4-FFF2-40B4-BE49-F238E27FC236}">
                <a16:creationId xmlns:a16="http://schemas.microsoft.com/office/drawing/2014/main" id="{9FC8AD53-D19C-3A45-B6CD-0FB51771F6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1828800"/>
            <a:ext cx="411956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Picture 1">
            <a:extLst>
              <a:ext uri="{FF2B5EF4-FFF2-40B4-BE49-F238E27FC236}">
                <a16:creationId xmlns:a16="http://schemas.microsoft.com/office/drawing/2014/main" id="{63F42BB1-0B85-7941-874B-40BEA6E30B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8788" y="1828800"/>
            <a:ext cx="510302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5828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Rectangle 2">
            <a:extLst>
              <a:ext uri="{FF2B5EF4-FFF2-40B4-BE49-F238E27FC236}">
                <a16:creationId xmlns:a16="http://schemas.microsoft.com/office/drawing/2014/main" id="{D6028333-48A4-0647-9777-E5B67A954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0790" y="412262"/>
            <a:ext cx="10627520" cy="1618943"/>
          </a:xfrm>
        </p:spPr>
        <p:txBody>
          <a:bodyPr>
            <a:noAutofit/>
          </a:bodyPr>
          <a:lstStyle/>
          <a:p>
            <a:pPr algn="ctr"/>
            <a:b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Air- versus Bone Conduction Click Evoked ABR: </a:t>
            </a:r>
            <a:b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</a:rPr>
              <a:t>Differentiation of Conductive vs. Sensory Hearing Loss</a:t>
            </a:r>
            <a:br>
              <a:rPr lang="en-US" altLang="en-US" sz="2800" dirty="0">
                <a:latin typeface="Arial" panose="020B0604020202020204" pitchFamily="34" charset="0"/>
                <a:ea typeface="ＭＳ Ｐゴシック" panose="020B0600070205080204" pitchFamily="34" charset="-128"/>
              </a:rPr>
            </a:br>
            <a:endParaRPr lang="en-US" altLang="en-US" sz="28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115714" name="Picture 4" descr="Figure 3.1.jpg">
            <a:extLst>
              <a:ext uri="{FF2B5EF4-FFF2-40B4-BE49-F238E27FC236}">
                <a16:creationId xmlns:a16="http://schemas.microsoft.com/office/drawing/2014/main" id="{56BB4E63-FB78-9B47-A058-E6C9C910D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714501"/>
            <a:ext cx="6972300" cy="436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5715" name="Straight Arrow Connector 2">
            <a:extLst>
              <a:ext uri="{FF2B5EF4-FFF2-40B4-BE49-F238E27FC236}">
                <a16:creationId xmlns:a16="http://schemas.microsoft.com/office/drawing/2014/main" id="{3B33EB5A-B445-B342-ADA3-BA38253C551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324600" y="3657600"/>
            <a:ext cx="342900" cy="1828800"/>
          </a:xfrm>
          <a:prstGeom prst="straightConnector1">
            <a:avLst/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5716" name="Rectangle 3">
            <a:extLst>
              <a:ext uri="{FF2B5EF4-FFF2-40B4-BE49-F238E27FC236}">
                <a16:creationId xmlns:a16="http://schemas.microsoft.com/office/drawing/2014/main" id="{D59988CA-523B-684D-8600-3CA20342F7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6084095"/>
            <a:ext cx="101155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/>
              <a:t>From Hall JW III. </a:t>
            </a:r>
            <a:r>
              <a:rPr lang="en-US" altLang="en-US" sz="2100" i="1"/>
              <a:t>Introduction to Audiology Today</a:t>
            </a:r>
            <a:r>
              <a:rPr lang="en-US" altLang="en-US" sz="2100"/>
              <a:t>. Boston: Pearson, 2014</a:t>
            </a:r>
          </a:p>
        </p:txBody>
      </p:sp>
    </p:spTree>
    <p:extLst>
      <p:ext uri="{BB962C8B-B14F-4D97-AF65-F5344CB8AC3E}">
        <p14:creationId xmlns:p14="http://schemas.microsoft.com/office/powerpoint/2010/main" val="110813991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5" name="Picture 2" descr="S ABR BC face">
            <a:extLst>
              <a:ext uri="{FF2B5EF4-FFF2-40B4-BE49-F238E27FC236}">
                <a16:creationId xmlns:a16="http://schemas.microsoft.com/office/drawing/2014/main" id="{3F8E9F6E-6065-4E49-846B-00E52062C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499" y="2171699"/>
            <a:ext cx="5902425" cy="373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379E97-280B-FA4C-9E2B-A196D2D07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1100" y="754858"/>
            <a:ext cx="9829800" cy="91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868" tIns="45243" rIns="92868" bIns="45243" anchor="b"/>
          <a:lstStyle/>
          <a:p>
            <a:pPr algn="ctr" defTabSz="919163">
              <a:defRPr/>
            </a:pPr>
            <a:r>
              <a:rPr lang="en-US" sz="2800" b="1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Two-Channel Bone Conduction ABR Recording:</a:t>
            </a:r>
          </a:p>
          <a:p>
            <a:pPr algn="ctr" defTabSz="919163">
              <a:defRPr/>
            </a:pPr>
            <a:r>
              <a:rPr lang="en-US" sz="2800" b="1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Applying </a:t>
            </a:r>
            <a:r>
              <a:rPr lang="en-US" sz="2800" b="1" kern="0" dirty="0" err="1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ECochG</a:t>
            </a:r>
            <a:r>
              <a:rPr lang="en-US" sz="2800" b="1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 Principles to Verify the Test Ear</a:t>
            </a:r>
          </a:p>
        </p:txBody>
      </p:sp>
      <p:sp>
        <p:nvSpPr>
          <p:cNvPr id="134147" name="Freeform 6">
            <a:extLst>
              <a:ext uri="{FF2B5EF4-FFF2-40B4-BE49-F238E27FC236}">
                <a16:creationId xmlns:a16="http://schemas.microsoft.com/office/drawing/2014/main" id="{610C6664-2B4C-5D43-9CA7-0F8BDD8814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945" y="3661174"/>
            <a:ext cx="2052638" cy="916782"/>
          </a:xfrm>
          <a:custGeom>
            <a:avLst/>
            <a:gdLst>
              <a:gd name="T0" fmla="*/ 0 w 1368400"/>
              <a:gd name="T1" fmla="*/ 491048 h 611288"/>
              <a:gd name="T2" fmla="*/ 78783 w 1368400"/>
              <a:gd name="T3" fmla="*/ 471449 h 611288"/>
              <a:gd name="T4" fmla="*/ 108342 w 1368400"/>
              <a:gd name="T5" fmla="*/ 451836 h 611288"/>
              <a:gd name="T6" fmla="*/ 147747 w 1368400"/>
              <a:gd name="T7" fmla="*/ 393016 h 611288"/>
              <a:gd name="T8" fmla="*/ 167436 w 1368400"/>
              <a:gd name="T9" fmla="*/ 334184 h 611288"/>
              <a:gd name="T10" fmla="*/ 187125 w 1368400"/>
              <a:gd name="T11" fmla="*/ 304777 h 611288"/>
              <a:gd name="T12" fmla="*/ 196996 w 1368400"/>
              <a:gd name="T13" fmla="*/ 275371 h 611288"/>
              <a:gd name="T14" fmla="*/ 226530 w 1368400"/>
              <a:gd name="T15" fmla="*/ 255758 h 611288"/>
              <a:gd name="T16" fmla="*/ 256090 w 1368400"/>
              <a:gd name="T17" fmla="*/ 294984 h 611288"/>
              <a:gd name="T18" fmla="*/ 275779 w 1368400"/>
              <a:gd name="T19" fmla="*/ 363592 h 611288"/>
              <a:gd name="T20" fmla="*/ 325028 w 1368400"/>
              <a:gd name="T21" fmla="*/ 422429 h 611288"/>
              <a:gd name="T22" fmla="*/ 374277 w 1368400"/>
              <a:gd name="T23" fmla="*/ 471449 h 611288"/>
              <a:gd name="T24" fmla="*/ 384121 w 1368400"/>
              <a:gd name="T25" fmla="*/ 442031 h 611288"/>
              <a:gd name="T26" fmla="*/ 423526 w 1368400"/>
              <a:gd name="T27" fmla="*/ 383203 h 611288"/>
              <a:gd name="T28" fmla="*/ 453060 w 1368400"/>
              <a:gd name="T29" fmla="*/ 324390 h 611288"/>
              <a:gd name="T30" fmla="*/ 482620 w 1368400"/>
              <a:gd name="T31" fmla="*/ 314575 h 611288"/>
              <a:gd name="T32" fmla="*/ 492464 w 1368400"/>
              <a:gd name="T33" fmla="*/ 285164 h 611288"/>
              <a:gd name="T34" fmla="*/ 590962 w 1368400"/>
              <a:gd name="T35" fmla="*/ 294984 h 611288"/>
              <a:gd name="T36" fmla="*/ 610651 w 1368400"/>
              <a:gd name="T37" fmla="*/ 324390 h 611288"/>
              <a:gd name="T38" fmla="*/ 650056 w 1368400"/>
              <a:gd name="T39" fmla="*/ 334184 h 611288"/>
              <a:gd name="T40" fmla="*/ 679590 w 1368400"/>
              <a:gd name="T41" fmla="*/ 344001 h 611288"/>
              <a:gd name="T42" fmla="*/ 748554 w 1368400"/>
              <a:gd name="T43" fmla="*/ 334184 h 611288"/>
              <a:gd name="T44" fmla="*/ 787932 w 1368400"/>
              <a:gd name="T45" fmla="*/ 285164 h 611288"/>
              <a:gd name="T46" fmla="*/ 807648 w 1368400"/>
              <a:gd name="T47" fmla="*/ 245964 h 611288"/>
              <a:gd name="T48" fmla="*/ 827337 w 1368400"/>
              <a:gd name="T49" fmla="*/ 167533 h 611288"/>
              <a:gd name="T50" fmla="*/ 837181 w 1368400"/>
              <a:gd name="T51" fmla="*/ 138106 h 611288"/>
              <a:gd name="T52" fmla="*/ 935679 w 1368400"/>
              <a:gd name="T53" fmla="*/ 128313 h 611288"/>
              <a:gd name="T54" fmla="*/ 965239 w 1368400"/>
              <a:gd name="T55" fmla="*/ 98906 h 611288"/>
              <a:gd name="T56" fmla="*/ 984929 w 1368400"/>
              <a:gd name="T57" fmla="*/ 69500 h 611288"/>
              <a:gd name="T58" fmla="*/ 1053867 w 1368400"/>
              <a:gd name="T59" fmla="*/ 867 h 611288"/>
              <a:gd name="T60" fmla="*/ 1103116 w 1368400"/>
              <a:gd name="T61" fmla="*/ 10661 h 611288"/>
              <a:gd name="T62" fmla="*/ 1112960 w 1368400"/>
              <a:gd name="T63" fmla="*/ 49887 h 611288"/>
              <a:gd name="T64" fmla="*/ 1122831 w 1368400"/>
              <a:gd name="T65" fmla="*/ 206738 h 611288"/>
              <a:gd name="T66" fmla="*/ 1142520 w 1368400"/>
              <a:gd name="T67" fmla="*/ 324390 h 611288"/>
              <a:gd name="T68" fmla="*/ 1162209 w 1368400"/>
              <a:gd name="T69" fmla="*/ 363592 h 611288"/>
              <a:gd name="T70" fmla="*/ 1181925 w 1368400"/>
              <a:gd name="T71" fmla="*/ 422429 h 611288"/>
              <a:gd name="T72" fmla="*/ 1191769 w 1368400"/>
              <a:gd name="T73" fmla="*/ 451836 h 611288"/>
              <a:gd name="T74" fmla="*/ 1201614 w 1368400"/>
              <a:gd name="T75" fmla="*/ 491048 h 611288"/>
              <a:gd name="T76" fmla="*/ 1260708 w 1368400"/>
              <a:gd name="T77" fmla="*/ 540065 h 611288"/>
              <a:gd name="T78" fmla="*/ 1329646 w 1368400"/>
              <a:gd name="T79" fmla="*/ 598894 h 611288"/>
              <a:gd name="T80" fmla="*/ 1369050 w 1368400"/>
              <a:gd name="T81" fmla="*/ 608688 h 611288"/>
              <a:gd name="T82" fmla="*/ 1319801 w 1368400"/>
              <a:gd name="T83" fmla="*/ 559668 h 611288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368400"/>
              <a:gd name="T127" fmla="*/ 0 h 611288"/>
              <a:gd name="T128" fmla="*/ 1368400 w 1368400"/>
              <a:gd name="T129" fmla="*/ 611288 h 611288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368400" h="611288">
                <a:moveTo>
                  <a:pt x="0" y="493142"/>
                </a:moveTo>
                <a:cubicBezTo>
                  <a:pt x="18716" y="489398"/>
                  <a:pt x="58579" y="483541"/>
                  <a:pt x="78757" y="473451"/>
                </a:cubicBezTo>
                <a:cubicBezTo>
                  <a:pt x="89340" y="468159"/>
                  <a:pt x="98446" y="460324"/>
                  <a:pt x="108290" y="453760"/>
                </a:cubicBezTo>
                <a:cubicBezTo>
                  <a:pt x="140862" y="356038"/>
                  <a:pt x="86214" y="505316"/>
                  <a:pt x="147669" y="394687"/>
                </a:cubicBezTo>
                <a:cubicBezTo>
                  <a:pt x="157748" y="376543"/>
                  <a:pt x="155846" y="352885"/>
                  <a:pt x="167358" y="335614"/>
                </a:cubicBezTo>
                <a:cubicBezTo>
                  <a:pt x="173921" y="325768"/>
                  <a:pt x="181756" y="316661"/>
                  <a:pt x="187047" y="306077"/>
                </a:cubicBezTo>
                <a:cubicBezTo>
                  <a:pt x="191688" y="296795"/>
                  <a:pt x="190409" y="284645"/>
                  <a:pt x="196892" y="276541"/>
                </a:cubicBezTo>
                <a:cubicBezTo>
                  <a:pt x="204283" y="267301"/>
                  <a:pt x="216581" y="263414"/>
                  <a:pt x="226426" y="256850"/>
                </a:cubicBezTo>
                <a:cubicBezTo>
                  <a:pt x="236271" y="269977"/>
                  <a:pt x="247820" y="281985"/>
                  <a:pt x="255960" y="296232"/>
                </a:cubicBezTo>
                <a:cubicBezTo>
                  <a:pt x="266902" y="315383"/>
                  <a:pt x="267433" y="345979"/>
                  <a:pt x="275649" y="365150"/>
                </a:cubicBezTo>
                <a:cubicBezTo>
                  <a:pt x="285929" y="389140"/>
                  <a:pt x="307129" y="406479"/>
                  <a:pt x="324872" y="424223"/>
                </a:cubicBezTo>
                <a:cubicBezTo>
                  <a:pt x="328714" y="431908"/>
                  <a:pt x="345124" y="487938"/>
                  <a:pt x="374095" y="473451"/>
                </a:cubicBezTo>
                <a:cubicBezTo>
                  <a:pt x="383377" y="468809"/>
                  <a:pt x="378899" y="452986"/>
                  <a:pt x="383939" y="443914"/>
                </a:cubicBezTo>
                <a:cubicBezTo>
                  <a:pt x="395431" y="423227"/>
                  <a:pt x="423318" y="384841"/>
                  <a:pt x="423318" y="384841"/>
                </a:cubicBezTo>
                <a:cubicBezTo>
                  <a:pt x="430396" y="356525"/>
                  <a:pt x="427036" y="341259"/>
                  <a:pt x="452852" y="325768"/>
                </a:cubicBezTo>
                <a:cubicBezTo>
                  <a:pt x="461750" y="320429"/>
                  <a:pt x="472541" y="319205"/>
                  <a:pt x="482386" y="315923"/>
                </a:cubicBezTo>
                <a:cubicBezTo>
                  <a:pt x="485667" y="306077"/>
                  <a:pt x="484892" y="293725"/>
                  <a:pt x="492230" y="286386"/>
                </a:cubicBezTo>
                <a:cubicBezTo>
                  <a:pt x="517361" y="261252"/>
                  <a:pt x="574098" y="291495"/>
                  <a:pt x="590676" y="296232"/>
                </a:cubicBezTo>
                <a:cubicBezTo>
                  <a:pt x="597239" y="306077"/>
                  <a:pt x="600520" y="319204"/>
                  <a:pt x="610365" y="325768"/>
                </a:cubicBezTo>
                <a:cubicBezTo>
                  <a:pt x="621623" y="333274"/>
                  <a:pt x="636734" y="331897"/>
                  <a:pt x="649744" y="335614"/>
                </a:cubicBezTo>
                <a:cubicBezTo>
                  <a:pt x="659722" y="338465"/>
                  <a:pt x="669433" y="342177"/>
                  <a:pt x="679278" y="345459"/>
                </a:cubicBezTo>
                <a:cubicBezTo>
                  <a:pt x="702249" y="342177"/>
                  <a:pt x="725965" y="342282"/>
                  <a:pt x="748190" y="335614"/>
                </a:cubicBezTo>
                <a:cubicBezTo>
                  <a:pt x="784556" y="324703"/>
                  <a:pt x="775564" y="314397"/>
                  <a:pt x="787568" y="286386"/>
                </a:cubicBezTo>
                <a:cubicBezTo>
                  <a:pt x="793349" y="272896"/>
                  <a:pt x="800695" y="260131"/>
                  <a:pt x="807258" y="247004"/>
                </a:cubicBezTo>
                <a:cubicBezTo>
                  <a:pt x="813821" y="220749"/>
                  <a:pt x="818390" y="193914"/>
                  <a:pt x="826947" y="168240"/>
                </a:cubicBezTo>
                <a:cubicBezTo>
                  <a:pt x="830228" y="158395"/>
                  <a:pt x="827038" y="142251"/>
                  <a:pt x="836791" y="138704"/>
                </a:cubicBezTo>
                <a:cubicBezTo>
                  <a:pt x="867784" y="127433"/>
                  <a:pt x="902422" y="132141"/>
                  <a:pt x="935237" y="128859"/>
                </a:cubicBezTo>
                <a:cubicBezTo>
                  <a:pt x="945082" y="119013"/>
                  <a:pt x="955858" y="110018"/>
                  <a:pt x="964771" y="99322"/>
                </a:cubicBezTo>
                <a:cubicBezTo>
                  <a:pt x="972346" y="90232"/>
                  <a:pt x="976546" y="78581"/>
                  <a:pt x="984461" y="69786"/>
                </a:cubicBezTo>
                <a:cubicBezTo>
                  <a:pt x="1006193" y="45638"/>
                  <a:pt x="1053373" y="867"/>
                  <a:pt x="1053373" y="867"/>
                </a:cubicBezTo>
                <a:cubicBezTo>
                  <a:pt x="1069781" y="4149"/>
                  <a:pt x="1089742" y="0"/>
                  <a:pt x="1102596" y="10713"/>
                </a:cubicBezTo>
                <a:cubicBezTo>
                  <a:pt x="1112990" y="19376"/>
                  <a:pt x="1111094" y="36631"/>
                  <a:pt x="1112440" y="50095"/>
                </a:cubicBezTo>
                <a:cubicBezTo>
                  <a:pt x="1117675" y="102445"/>
                  <a:pt x="1117728" y="155208"/>
                  <a:pt x="1122285" y="207622"/>
                </a:cubicBezTo>
                <a:cubicBezTo>
                  <a:pt x="1123334" y="219684"/>
                  <a:pt x="1135629" y="306730"/>
                  <a:pt x="1141974" y="325768"/>
                </a:cubicBezTo>
                <a:cubicBezTo>
                  <a:pt x="1146615" y="339692"/>
                  <a:pt x="1156213" y="351523"/>
                  <a:pt x="1161663" y="365150"/>
                </a:cubicBezTo>
                <a:cubicBezTo>
                  <a:pt x="1169371" y="384422"/>
                  <a:pt x="1174790" y="404532"/>
                  <a:pt x="1181353" y="424223"/>
                </a:cubicBezTo>
                <a:cubicBezTo>
                  <a:pt x="1184635" y="434069"/>
                  <a:pt x="1188680" y="443692"/>
                  <a:pt x="1191197" y="453760"/>
                </a:cubicBezTo>
                <a:cubicBezTo>
                  <a:pt x="1194479" y="466887"/>
                  <a:pt x="1194329" y="481393"/>
                  <a:pt x="1201042" y="493142"/>
                </a:cubicBezTo>
                <a:cubicBezTo>
                  <a:pt x="1212703" y="513551"/>
                  <a:pt x="1241290" y="529822"/>
                  <a:pt x="1260110" y="542369"/>
                </a:cubicBezTo>
                <a:cubicBezTo>
                  <a:pt x="1273946" y="597720"/>
                  <a:pt x="1258715" y="583862"/>
                  <a:pt x="1329022" y="601442"/>
                </a:cubicBezTo>
                <a:lnTo>
                  <a:pt x="1368400" y="611288"/>
                </a:lnTo>
                <a:lnTo>
                  <a:pt x="1319177" y="562060"/>
                </a:ln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cxnSp>
        <p:nvCxnSpPr>
          <p:cNvPr id="134148" name="Straight Connector 8">
            <a:extLst>
              <a:ext uri="{FF2B5EF4-FFF2-40B4-BE49-F238E27FC236}">
                <a16:creationId xmlns:a16="http://schemas.microsoft.com/office/drawing/2014/main" id="{67EF9C83-C94C-764D-9B43-3805126C830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176338" y="3352803"/>
            <a:ext cx="4763" cy="526256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4149" name="Freeform 9">
            <a:extLst>
              <a:ext uri="{FF2B5EF4-FFF2-40B4-BE49-F238E27FC236}">
                <a16:creationId xmlns:a16="http://schemas.microsoft.com/office/drawing/2014/main" id="{1CF32FAA-8C3C-9C46-8536-2A76FC76B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16840" y="3707608"/>
            <a:ext cx="2081213" cy="823913"/>
          </a:xfrm>
          <a:custGeom>
            <a:avLst/>
            <a:gdLst>
              <a:gd name="T0" fmla="*/ 0 w 1388090"/>
              <a:gd name="T1" fmla="*/ 546503113 h 413510"/>
              <a:gd name="T2" fmla="*/ 379541 w 1388090"/>
              <a:gd name="T3" fmla="*/ 483443985 h 413510"/>
              <a:gd name="T4" fmla="*/ 408738 w 1388090"/>
              <a:gd name="T5" fmla="*/ 462427643 h 413510"/>
              <a:gd name="T6" fmla="*/ 428201 w 1388090"/>
              <a:gd name="T7" fmla="*/ 399366788 h 413510"/>
              <a:gd name="T8" fmla="*/ 486591 w 1388090"/>
              <a:gd name="T9" fmla="*/ 294270417 h 413510"/>
              <a:gd name="T10" fmla="*/ 506054 w 1388090"/>
              <a:gd name="T11" fmla="*/ 231211945 h 413510"/>
              <a:gd name="T12" fmla="*/ 613106 w 1388090"/>
              <a:gd name="T13" fmla="*/ 273249231 h 413510"/>
              <a:gd name="T14" fmla="*/ 642301 w 1388090"/>
              <a:gd name="T15" fmla="*/ 336309393 h 413510"/>
              <a:gd name="T16" fmla="*/ 681229 w 1388090"/>
              <a:gd name="T17" fmla="*/ 357328877 h 413510"/>
              <a:gd name="T18" fmla="*/ 710425 w 1388090"/>
              <a:gd name="T19" fmla="*/ 399366788 h 413510"/>
              <a:gd name="T20" fmla="*/ 846671 w 1388090"/>
              <a:gd name="T21" fmla="*/ 378347179 h 413510"/>
              <a:gd name="T22" fmla="*/ 856402 w 1388090"/>
              <a:gd name="T23" fmla="*/ 315288516 h 413510"/>
              <a:gd name="T24" fmla="*/ 914792 w 1388090"/>
              <a:gd name="T25" fmla="*/ 126114941 h 413510"/>
              <a:gd name="T26" fmla="*/ 934256 w 1388090"/>
              <a:gd name="T27" fmla="*/ 63058078 h 413510"/>
              <a:gd name="T28" fmla="*/ 963452 w 1388090"/>
              <a:gd name="T29" fmla="*/ 42039470 h 413510"/>
              <a:gd name="T30" fmla="*/ 992646 w 1388090"/>
              <a:gd name="T31" fmla="*/ 0 h 413510"/>
              <a:gd name="T32" fmla="*/ 1080233 w 1388090"/>
              <a:gd name="T33" fmla="*/ 84077215 h 413510"/>
              <a:gd name="T34" fmla="*/ 1089965 w 1388090"/>
              <a:gd name="T35" fmla="*/ 147134362 h 413510"/>
              <a:gd name="T36" fmla="*/ 1109429 w 1388090"/>
              <a:gd name="T37" fmla="*/ 189172672 h 413510"/>
              <a:gd name="T38" fmla="*/ 1128893 w 1388090"/>
              <a:gd name="T39" fmla="*/ 252232306 h 413510"/>
              <a:gd name="T40" fmla="*/ 1177551 w 1388090"/>
              <a:gd name="T41" fmla="*/ 567522344 h 413510"/>
              <a:gd name="T42" fmla="*/ 1197015 w 1388090"/>
              <a:gd name="T43" fmla="*/ 693637930 h 413510"/>
              <a:gd name="T44" fmla="*/ 1206747 w 1388090"/>
              <a:gd name="T45" fmla="*/ 756696513 h 413510"/>
              <a:gd name="T46" fmla="*/ 1226211 w 1388090"/>
              <a:gd name="T47" fmla="*/ 840772387 h 413510"/>
              <a:gd name="T48" fmla="*/ 1284604 w 1388090"/>
              <a:gd name="T49" fmla="*/ 882810236 h 413510"/>
              <a:gd name="T50" fmla="*/ 1323529 w 1388090"/>
              <a:gd name="T51" fmla="*/ 861793987 h 413510"/>
              <a:gd name="T52" fmla="*/ 1352725 w 1388090"/>
              <a:gd name="T53" fmla="*/ 735675911 h 413510"/>
              <a:gd name="T54" fmla="*/ 1372189 w 1388090"/>
              <a:gd name="T55" fmla="*/ 693637930 h 413510"/>
              <a:gd name="T56" fmla="*/ 1372189 w 1388090"/>
              <a:gd name="T57" fmla="*/ 693637930 h 41351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388090"/>
              <a:gd name="T88" fmla="*/ 0 h 413510"/>
              <a:gd name="T89" fmla="*/ 1388090 w 1388090"/>
              <a:gd name="T90" fmla="*/ 413510 h 413510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388090" h="413510">
                <a:moveTo>
                  <a:pt x="0" y="255983"/>
                </a:moveTo>
                <a:cubicBezTo>
                  <a:pt x="34553" y="253889"/>
                  <a:pt x="274941" y="250670"/>
                  <a:pt x="383940" y="226446"/>
                </a:cubicBezTo>
                <a:cubicBezTo>
                  <a:pt x="394070" y="224195"/>
                  <a:pt x="403629" y="219883"/>
                  <a:pt x="413474" y="216601"/>
                </a:cubicBezTo>
                <a:cubicBezTo>
                  <a:pt x="420037" y="206755"/>
                  <a:pt x="425588" y="196154"/>
                  <a:pt x="433163" y="187064"/>
                </a:cubicBezTo>
                <a:cubicBezTo>
                  <a:pt x="456849" y="158638"/>
                  <a:pt x="463192" y="157198"/>
                  <a:pt x="492231" y="137837"/>
                </a:cubicBezTo>
                <a:cubicBezTo>
                  <a:pt x="498794" y="127991"/>
                  <a:pt x="500317" y="110621"/>
                  <a:pt x="511920" y="108300"/>
                </a:cubicBezTo>
                <a:cubicBezTo>
                  <a:pt x="546704" y="101343"/>
                  <a:pt x="586865" y="116875"/>
                  <a:pt x="620211" y="127991"/>
                </a:cubicBezTo>
                <a:cubicBezTo>
                  <a:pt x="630055" y="137837"/>
                  <a:pt x="637656" y="150620"/>
                  <a:pt x="649744" y="157528"/>
                </a:cubicBezTo>
                <a:cubicBezTo>
                  <a:pt x="661491" y="164241"/>
                  <a:pt x="676687" y="162043"/>
                  <a:pt x="689123" y="167373"/>
                </a:cubicBezTo>
                <a:cubicBezTo>
                  <a:pt x="699998" y="172034"/>
                  <a:pt x="708812" y="180500"/>
                  <a:pt x="718657" y="187064"/>
                </a:cubicBezTo>
                <a:cubicBezTo>
                  <a:pt x="764598" y="183782"/>
                  <a:pt x="811978" y="189088"/>
                  <a:pt x="856481" y="177219"/>
                </a:cubicBezTo>
                <a:cubicBezTo>
                  <a:pt x="866509" y="174545"/>
                  <a:pt x="861286" y="156754"/>
                  <a:pt x="866326" y="147682"/>
                </a:cubicBezTo>
                <a:cubicBezTo>
                  <a:pt x="866329" y="147677"/>
                  <a:pt x="915547" y="73844"/>
                  <a:pt x="925393" y="59073"/>
                </a:cubicBezTo>
                <a:cubicBezTo>
                  <a:pt x="931956" y="49227"/>
                  <a:pt x="933857" y="33278"/>
                  <a:pt x="945083" y="29536"/>
                </a:cubicBezTo>
                <a:lnTo>
                  <a:pt x="974617" y="19691"/>
                </a:lnTo>
                <a:cubicBezTo>
                  <a:pt x="984461" y="13127"/>
                  <a:pt x="992318" y="0"/>
                  <a:pt x="1004150" y="0"/>
                </a:cubicBezTo>
                <a:cubicBezTo>
                  <a:pt x="1039296" y="0"/>
                  <a:pt x="1065987" y="21537"/>
                  <a:pt x="1092752" y="39382"/>
                </a:cubicBezTo>
                <a:cubicBezTo>
                  <a:pt x="1096033" y="49227"/>
                  <a:pt x="1097257" y="60019"/>
                  <a:pt x="1102596" y="68918"/>
                </a:cubicBezTo>
                <a:cubicBezTo>
                  <a:pt x="1107371" y="76878"/>
                  <a:pt x="1116488" y="81361"/>
                  <a:pt x="1122286" y="88609"/>
                </a:cubicBezTo>
                <a:cubicBezTo>
                  <a:pt x="1129677" y="97849"/>
                  <a:pt x="1135412" y="108300"/>
                  <a:pt x="1141975" y="118146"/>
                </a:cubicBezTo>
                <a:lnTo>
                  <a:pt x="1191198" y="265828"/>
                </a:lnTo>
                <a:lnTo>
                  <a:pt x="1210887" y="324901"/>
                </a:lnTo>
                <a:cubicBezTo>
                  <a:pt x="1214169" y="334747"/>
                  <a:pt x="1216091" y="345155"/>
                  <a:pt x="1220732" y="354438"/>
                </a:cubicBezTo>
                <a:cubicBezTo>
                  <a:pt x="1227295" y="367565"/>
                  <a:pt x="1228680" y="385013"/>
                  <a:pt x="1240421" y="393819"/>
                </a:cubicBezTo>
                <a:cubicBezTo>
                  <a:pt x="1257024" y="406272"/>
                  <a:pt x="1299489" y="413510"/>
                  <a:pt x="1299489" y="413510"/>
                </a:cubicBezTo>
                <a:cubicBezTo>
                  <a:pt x="1312615" y="410228"/>
                  <a:pt x="1327610" y="411170"/>
                  <a:pt x="1338867" y="403665"/>
                </a:cubicBezTo>
                <a:cubicBezTo>
                  <a:pt x="1363760" y="387068"/>
                  <a:pt x="1355299" y="366431"/>
                  <a:pt x="1368401" y="344592"/>
                </a:cubicBezTo>
                <a:cubicBezTo>
                  <a:pt x="1373176" y="336633"/>
                  <a:pt x="1381527" y="331465"/>
                  <a:pt x="1388090" y="324901"/>
                </a:cubicBezTo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cxnSp>
        <p:nvCxnSpPr>
          <p:cNvPr id="134150" name="Straight Connector 10">
            <a:extLst>
              <a:ext uri="{FF2B5EF4-FFF2-40B4-BE49-F238E27FC236}">
                <a16:creationId xmlns:a16="http://schemas.microsoft.com/office/drawing/2014/main" id="{6EEE91E2-2F67-E24E-83DE-6D99F695FC6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90375" y="3455196"/>
            <a:ext cx="0" cy="595312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2">
            <a:extLst>
              <a:ext uri="{FF2B5EF4-FFF2-40B4-BE49-F238E27FC236}">
                <a16:creationId xmlns:a16="http://schemas.microsoft.com/office/drawing/2014/main" id="{08536B81-7ECF-3F41-A80D-0AD03FDE4F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945" y="2311006"/>
            <a:ext cx="1742769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868" tIns="45243" rIns="92868" bIns="45243" anchor="b"/>
          <a:lstStyle/>
          <a:p>
            <a:pPr algn="ctr" defTabSz="919163">
              <a:defRPr/>
            </a:pPr>
            <a:r>
              <a:rPr lang="en-US" sz="2000" kern="0" dirty="0" err="1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Ipsi</a:t>
            </a:r>
            <a:r>
              <a:rPr lang="en-US" sz="2000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 Channel</a:t>
            </a:r>
          </a:p>
          <a:p>
            <a:pPr algn="ctr" defTabSz="919163">
              <a:defRPr/>
            </a:pPr>
            <a:r>
              <a:rPr lang="en-US" sz="2000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Wave I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F41F85D7-2610-184E-B0B2-34BFB3297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2100" y="2400300"/>
            <a:ext cx="2380635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2868" tIns="45243" rIns="92868" bIns="45243" anchor="b"/>
          <a:lstStyle/>
          <a:p>
            <a:pPr algn="ctr" defTabSz="919163">
              <a:defRPr/>
            </a:pPr>
            <a:r>
              <a:rPr lang="en-US" sz="2000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Contra Channel</a:t>
            </a:r>
          </a:p>
          <a:p>
            <a:pPr algn="ctr" defTabSz="919163">
              <a:defRPr/>
            </a:pPr>
            <a:r>
              <a:rPr lang="en-US" sz="2000" kern="0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-128"/>
                <a:cs typeface="ＭＳ Ｐゴシック" charset="-128"/>
              </a:rPr>
              <a:t>No Wave I</a:t>
            </a:r>
          </a:p>
        </p:txBody>
      </p:sp>
    </p:spTree>
    <p:extLst>
      <p:ext uri="{BB962C8B-B14F-4D97-AF65-F5344CB8AC3E}">
        <p14:creationId xmlns:p14="http://schemas.microsoft.com/office/powerpoint/2010/main" val="19371477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3">
            <a:extLst>
              <a:ext uri="{FF2B5EF4-FFF2-40B4-BE49-F238E27FC236}">
                <a16:creationId xmlns:a16="http://schemas.microsoft.com/office/drawing/2014/main" id="{E5397F70-6C1F-B84C-BEF6-C1AA5A618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98674"/>
            <a:ext cx="10515600" cy="1325563"/>
          </a:xfrm>
          <a:noFill/>
        </p:spPr>
        <p:txBody>
          <a:bodyPr/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en-US" sz="2700" dirty="0">
                <a:ea typeface="ＭＳ Ｐゴシック" panose="020B0600070205080204" pitchFamily="34" charset="-128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Bone Conduction ABR is Standard of Care</a:t>
            </a:r>
          </a:p>
        </p:txBody>
      </p:sp>
      <p:pic>
        <p:nvPicPr>
          <p:cNvPr id="117763" name="Picture 7">
            <a:extLst>
              <a:ext uri="{FF2B5EF4-FFF2-40B4-BE49-F238E27FC236}">
                <a16:creationId xmlns:a16="http://schemas.microsoft.com/office/drawing/2014/main" id="{051828A4-EFCD-AD4C-AC9D-F64D50DB1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287" y="1945482"/>
            <a:ext cx="10119426" cy="4164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7764" name="Straight Arrow Connector 11">
            <a:extLst>
              <a:ext uri="{FF2B5EF4-FFF2-40B4-BE49-F238E27FC236}">
                <a16:creationId xmlns:a16="http://schemas.microsoft.com/office/drawing/2014/main" id="{0C3A5074-C44F-8D47-A31D-FE192532CF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26300" y="4501244"/>
            <a:ext cx="571500" cy="34290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</p:cxnSp>
      <p:cxnSp>
        <p:nvCxnSpPr>
          <p:cNvPr id="117765" name="Straight Arrow Connector 12">
            <a:extLst>
              <a:ext uri="{FF2B5EF4-FFF2-40B4-BE49-F238E27FC236}">
                <a16:creationId xmlns:a16="http://schemas.microsoft.com/office/drawing/2014/main" id="{6A788173-DEE7-8C42-8D67-3260683D38E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707278" y="3513535"/>
            <a:ext cx="571500" cy="342900"/>
          </a:xfrm>
          <a:prstGeom prst="straightConnector1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E5B28EBC-EFA9-EBF3-E11A-6E250BFFFEE9}"/>
              </a:ext>
            </a:extLst>
          </p:cNvPr>
          <p:cNvSpPr txBox="1">
            <a:spLocks noChangeArrowheads="1"/>
          </p:cNvSpPr>
          <p:nvPr/>
        </p:nvSpPr>
        <p:spPr>
          <a:xfrm>
            <a:off x="2508668" y="6106595"/>
            <a:ext cx="6586187" cy="4897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br>
              <a:rPr lang="en-US" altLang="x-none" sz="2000" dirty="0">
                <a:latin typeface="Arial Rounded MT Bold" panose="020F0704030504030204" pitchFamily="34" charset="77"/>
              </a:rPr>
            </a:br>
            <a:r>
              <a:rPr lang="en-US" altLang="en-US" sz="20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Year 2019 JCIH Position Statement </a:t>
            </a:r>
            <a:endParaRPr lang="en-US" altLang="en-US" sz="2000" i="1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23058823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Rectangle 2" descr="Large grid">
            <a:extLst>
              <a:ext uri="{FF2B5EF4-FFF2-40B4-BE49-F238E27FC236}">
                <a16:creationId xmlns:a16="http://schemas.microsoft.com/office/drawing/2014/main" id="{8586DDA6-7FDB-AA45-8EF0-82306ED658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7100" y="1938634"/>
            <a:ext cx="6858000" cy="41148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42" name="Rectangle 3">
            <a:extLst>
              <a:ext uri="{FF2B5EF4-FFF2-40B4-BE49-F238E27FC236}">
                <a16:creationId xmlns:a16="http://schemas.microsoft.com/office/drawing/2014/main" id="{4A6F4509-65CD-F04A-A956-DEC8040916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824210"/>
            <a:ext cx="8686800" cy="771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n-US" altLang="en-US" sz="2800" dirty="0">
              <a:solidFill>
                <a:srgbClr val="00406F"/>
              </a:solidFill>
              <a:latin typeface="Arial Rounded MT Bold" panose="020F0704030504030204" pitchFamily="34" charset="77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  <a:r>
              <a:rPr lang="en-US" altLang="en-US" sz="2800" i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Estimation of Air-Bone Gap with ABR</a:t>
            </a:r>
          </a:p>
        </p:txBody>
      </p:sp>
      <p:sp>
        <p:nvSpPr>
          <p:cNvPr id="138243" name="Rectangle 4">
            <a:extLst>
              <a:ext uri="{FF2B5EF4-FFF2-40B4-BE49-F238E27FC236}">
                <a16:creationId xmlns:a16="http://schemas.microsoft.com/office/drawing/2014/main" id="{EFE65587-E4A9-E94E-89CE-171D74B767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6053434"/>
            <a:ext cx="40908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0 </a:t>
            </a:r>
          </a:p>
        </p:txBody>
      </p:sp>
      <p:sp>
        <p:nvSpPr>
          <p:cNvPr id="138244" name="Rectangle 5">
            <a:extLst>
              <a:ext uri="{FF2B5EF4-FFF2-40B4-BE49-F238E27FC236}">
                <a16:creationId xmlns:a16="http://schemas.microsoft.com/office/drawing/2014/main" id="{1520488D-E5E0-7A46-8522-6DC49FF35B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2201" y="6053434"/>
            <a:ext cx="707245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100 </a:t>
            </a:r>
          </a:p>
        </p:txBody>
      </p:sp>
      <p:sp>
        <p:nvSpPr>
          <p:cNvPr id="138245" name="Rectangle 6">
            <a:extLst>
              <a:ext uri="{FF2B5EF4-FFF2-40B4-BE49-F238E27FC236}">
                <a16:creationId xmlns:a16="http://schemas.microsoft.com/office/drawing/2014/main" id="{40E41434-0C15-2C4D-A7A8-631D877FE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6396335"/>
            <a:ext cx="38852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Click Intensity in dB </a:t>
            </a:r>
            <a:r>
              <a:rPr lang="en-US" altLang="en-US" sz="2400" b="1" dirty="0" err="1">
                <a:solidFill>
                  <a:schemeClr val="tx2"/>
                </a:solidFill>
                <a:latin typeface="Arial" panose="020B0604020202020204" pitchFamily="34" charset="0"/>
              </a:rPr>
              <a:t>nHL</a:t>
            </a:r>
            <a:r>
              <a:rPr lang="en-US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8246" name="Rectangle 7">
            <a:extLst>
              <a:ext uri="{FF2B5EF4-FFF2-40B4-BE49-F238E27FC236}">
                <a16:creationId xmlns:a16="http://schemas.microsoft.com/office/drawing/2014/main" id="{2782FF9E-36F1-4C4F-A074-C84D4834398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64435" y="4145012"/>
            <a:ext cx="3447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 b="1" dirty="0">
                <a:solidFill>
                  <a:schemeClr val="tx2"/>
                </a:solidFill>
                <a:latin typeface="Arial" panose="020B0604020202020204" pitchFamily="34" charset="0"/>
              </a:rPr>
              <a:t>Wave V </a:t>
            </a:r>
            <a:r>
              <a:rPr lang="en-US" altLang="en-US" sz="2400" b="1" dirty="0">
                <a:solidFill>
                  <a:schemeClr val="tx2"/>
                </a:solidFill>
                <a:latin typeface="Arial" panose="020B0604020202020204" pitchFamily="34" charset="0"/>
              </a:rPr>
              <a:t>Latency</a:t>
            </a:r>
            <a:r>
              <a:rPr lang="en-US" altLang="en-US" sz="2100" b="1" dirty="0">
                <a:solidFill>
                  <a:schemeClr val="tx2"/>
                </a:solidFill>
                <a:latin typeface="Arial" panose="020B0604020202020204" pitchFamily="34" charset="0"/>
              </a:rPr>
              <a:t> in </a:t>
            </a:r>
            <a:r>
              <a:rPr lang="en-US" altLang="en-US" sz="2100" b="1" dirty="0" err="1">
                <a:solidFill>
                  <a:schemeClr val="tx2"/>
                </a:solidFill>
                <a:latin typeface="Arial" panose="020B0604020202020204" pitchFamily="34" charset="0"/>
              </a:rPr>
              <a:t>msec</a:t>
            </a:r>
            <a:endParaRPr lang="en-US" altLang="en-US" sz="21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38247" name="Line 8">
            <a:extLst>
              <a:ext uri="{FF2B5EF4-FFF2-40B4-BE49-F238E27FC236}">
                <a16:creationId xmlns:a16="http://schemas.microsoft.com/office/drawing/2014/main" id="{FB25A32F-600B-EB49-9AD1-4F8DBE22708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081634"/>
            <a:ext cx="0" cy="1257300"/>
          </a:xfrm>
          <a:prstGeom prst="line">
            <a:avLst/>
          </a:prstGeom>
          <a:noFill/>
          <a:ln w="1905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48" name="Line 9">
            <a:extLst>
              <a:ext uri="{FF2B5EF4-FFF2-40B4-BE49-F238E27FC236}">
                <a16:creationId xmlns:a16="http://schemas.microsoft.com/office/drawing/2014/main" id="{1BCDE360-E319-0F43-A531-EEECA5B02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0" y="4567534"/>
            <a:ext cx="0" cy="457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49" name="Freeform 10">
            <a:extLst>
              <a:ext uri="{FF2B5EF4-FFF2-40B4-BE49-F238E27FC236}">
                <a16:creationId xmlns:a16="http://schemas.microsoft.com/office/drawing/2014/main" id="{E74E6078-D9AD-6146-8283-95E6685FCF74}"/>
              </a:ext>
            </a:extLst>
          </p:cNvPr>
          <p:cNvSpPr>
            <a:spLocks/>
          </p:cNvSpPr>
          <p:nvPr/>
        </p:nvSpPr>
        <p:spPr bwMode="auto">
          <a:xfrm>
            <a:off x="3924300" y="3081634"/>
            <a:ext cx="5353050" cy="2028825"/>
          </a:xfrm>
          <a:custGeom>
            <a:avLst/>
            <a:gdLst>
              <a:gd name="T0" fmla="*/ 2147483646 w 1820"/>
              <a:gd name="T1" fmla="*/ 0 h 852"/>
              <a:gd name="T2" fmla="*/ 2147483646 w 1820"/>
              <a:gd name="T3" fmla="*/ 2147483646 h 852"/>
              <a:gd name="T4" fmla="*/ 2147483646 w 1820"/>
              <a:gd name="T5" fmla="*/ 2147483646 h 852"/>
              <a:gd name="T6" fmla="*/ 2147483646 w 1820"/>
              <a:gd name="T7" fmla="*/ 2147483646 h 852"/>
              <a:gd name="T8" fmla="*/ 2147483646 w 1820"/>
              <a:gd name="T9" fmla="*/ 2147483646 h 852"/>
              <a:gd name="T10" fmla="*/ 2147483646 w 1820"/>
              <a:gd name="T11" fmla="*/ 2147483646 h 852"/>
              <a:gd name="T12" fmla="*/ 2147483646 w 1820"/>
              <a:gd name="T13" fmla="*/ 2147483646 h 852"/>
              <a:gd name="T14" fmla="*/ 2147483646 w 1820"/>
              <a:gd name="T15" fmla="*/ 2147483646 h 852"/>
              <a:gd name="T16" fmla="*/ 2147483646 w 1820"/>
              <a:gd name="T17" fmla="*/ 2147483646 h 852"/>
              <a:gd name="T18" fmla="*/ 2147483646 w 1820"/>
              <a:gd name="T19" fmla="*/ 2147483646 h 852"/>
              <a:gd name="T20" fmla="*/ 2147483646 w 1820"/>
              <a:gd name="T21" fmla="*/ 2147483646 h 852"/>
              <a:gd name="T22" fmla="*/ 2147483646 w 1820"/>
              <a:gd name="T23" fmla="*/ 2147483646 h 852"/>
              <a:gd name="T24" fmla="*/ 2147483646 w 1820"/>
              <a:gd name="T25" fmla="*/ 2147483646 h 852"/>
              <a:gd name="T26" fmla="*/ 2147483646 w 1820"/>
              <a:gd name="T27" fmla="*/ 2147483646 h 852"/>
              <a:gd name="T28" fmla="*/ 2147483646 w 1820"/>
              <a:gd name="T29" fmla="*/ 2147483646 h 852"/>
              <a:gd name="T30" fmla="*/ 2147483646 w 1820"/>
              <a:gd name="T31" fmla="*/ 2147483646 h 852"/>
              <a:gd name="T32" fmla="*/ 2147483646 w 1820"/>
              <a:gd name="T33" fmla="*/ 2147483646 h 852"/>
              <a:gd name="T34" fmla="*/ 2147483646 w 1820"/>
              <a:gd name="T35" fmla="*/ 2147483646 h 852"/>
              <a:gd name="T36" fmla="*/ 2147483646 w 1820"/>
              <a:gd name="T37" fmla="*/ 2147483646 h 852"/>
              <a:gd name="T38" fmla="*/ 2147483646 w 1820"/>
              <a:gd name="T39" fmla="*/ 2147483646 h 852"/>
              <a:gd name="T40" fmla="*/ 2147483646 w 1820"/>
              <a:gd name="T41" fmla="*/ 2147483646 h 852"/>
              <a:gd name="T42" fmla="*/ 2147483646 w 1820"/>
              <a:gd name="T43" fmla="*/ 2147483646 h 852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820"/>
              <a:gd name="T67" fmla="*/ 0 h 852"/>
              <a:gd name="T68" fmla="*/ 1820 w 1820"/>
              <a:gd name="T69" fmla="*/ 852 h 852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820" h="852">
                <a:moveTo>
                  <a:pt x="47" y="0"/>
                </a:moveTo>
                <a:cubicBezTo>
                  <a:pt x="78" y="32"/>
                  <a:pt x="92" y="87"/>
                  <a:pt x="135" y="103"/>
                </a:cubicBezTo>
                <a:cubicBezTo>
                  <a:pt x="162" y="113"/>
                  <a:pt x="189" y="123"/>
                  <a:pt x="216" y="133"/>
                </a:cubicBezTo>
                <a:cubicBezTo>
                  <a:pt x="230" y="145"/>
                  <a:pt x="243" y="159"/>
                  <a:pt x="260" y="169"/>
                </a:cubicBezTo>
                <a:cubicBezTo>
                  <a:pt x="268" y="174"/>
                  <a:pt x="280" y="171"/>
                  <a:pt x="289" y="177"/>
                </a:cubicBezTo>
                <a:cubicBezTo>
                  <a:pt x="300" y="184"/>
                  <a:pt x="307" y="198"/>
                  <a:pt x="319" y="206"/>
                </a:cubicBezTo>
                <a:cubicBezTo>
                  <a:pt x="430" y="277"/>
                  <a:pt x="546" y="327"/>
                  <a:pt x="671" y="367"/>
                </a:cubicBezTo>
                <a:cubicBezTo>
                  <a:pt x="779" y="401"/>
                  <a:pt x="888" y="471"/>
                  <a:pt x="994" y="500"/>
                </a:cubicBezTo>
                <a:cubicBezTo>
                  <a:pt x="1032" y="510"/>
                  <a:pt x="1072" y="512"/>
                  <a:pt x="1111" y="522"/>
                </a:cubicBezTo>
                <a:cubicBezTo>
                  <a:pt x="1175" y="538"/>
                  <a:pt x="1236" y="566"/>
                  <a:pt x="1302" y="580"/>
                </a:cubicBezTo>
                <a:cubicBezTo>
                  <a:pt x="1384" y="597"/>
                  <a:pt x="1480" y="591"/>
                  <a:pt x="1566" y="602"/>
                </a:cubicBezTo>
                <a:cubicBezTo>
                  <a:pt x="1639" y="628"/>
                  <a:pt x="1707" y="640"/>
                  <a:pt x="1786" y="646"/>
                </a:cubicBezTo>
                <a:cubicBezTo>
                  <a:pt x="1792" y="712"/>
                  <a:pt x="1820" y="815"/>
                  <a:pt x="1750" y="852"/>
                </a:cubicBezTo>
                <a:cubicBezTo>
                  <a:pt x="1650" y="847"/>
                  <a:pt x="1600" y="843"/>
                  <a:pt x="1515" y="830"/>
                </a:cubicBezTo>
                <a:cubicBezTo>
                  <a:pt x="1435" y="782"/>
                  <a:pt x="1389" y="788"/>
                  <a:pt x="1287" y="778"/>
                </a:cubicBezTo>
                <a:cubicBezTo>
                  <a:pt x="1176" y="747"/>
                  <a:pt x="1121" y="744"/>
                  <a:pt x="994" y="734"/>
                </a:cubicBezTo>
                <a:cubicBezTo>
                  <a:pt x="967" y="729"/>
                  <a:pt x="939" y="726"/>
                  <a:pt x="913" y="720"/>
                </a:cubicBezTo>
                <a:cubicBezTo>
                  <a:pt x="836" y="701"/>
                  <a:pt x="686" y="661"/>
                  <a:pt x="686" y="661"/>
                </a:cubicBezTo>
                <a:cubicBezTo>
                  <a:pt x="558" y="597"/>
                  <a:pt x="395" y="604"/>
                  <a:pt x="260" y="588"/>
                </a:cubicBezTo>
                <a:cubicBezTo>
                  <a:pt x="203" y="563"/>
                  <a:pt x="190" y="551"/>
                  <a:pt x="128" y="544"/>
                </a:cubicBezTo>
                <a:cubicBezTo>
                  <a:pt x="93" y="534"/>
                  <a:pt x="53" y="522"/>
                  <a:pt x="18" y="522"/>
                </a:cubicBezTo>
                <a:cubicBezTo>
                  <a:pt x="0" y="522"/>
                  <a:pt x="69" y="536"/>
                  <a:pt x="69" y="536"/>
                </a:cubicBezTo>
              </a:path>
            </a:pathLst>
          </a:custGeom>
          <a:solidFill>
            <a:srgbClr val="FFFF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0" name="Line 11">
            <a:extLst>
              <a:ext uri="{FF2B5EF4-FFF2-40B4-BE49-F238E27FC236}">
                <a16:creationId xmlns:a16="http://schemas.microsoft.com/office/drawing/2014/main" id="{59B6C934-B32F-9F4F-8673-C3124C6CA8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26244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1" name="Line 12">
            <a:extLst>
              <a:ext uri="{FF2B5EF4-FFF2-40B4-BE49-F238E27FC236}">
                <a16:creationId xmlns:a16="http://schemas.microsoft.com/office/drawing/2014/main" id="{4DE8A66B-6A0F-3B4A-97AA-7D75250F9D2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31959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2" name="Line 13">
            <a:extLst>
              <a:ext uri="{FF2B5EF4-FFF2-40B4-BE49-F238E27FC236}">
                <a16:creationId xmlns:a16="http://schemas.microsoft.com/office/drawing/2014/main" id="{9893AE23-8194-C14E-8A69-683E77E8D402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37674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3" name="Line 14">
            <a:extLst>
              <a:ext uri="{FF2B5EF4-FFF2-40B4-BE49-F238E27FC236}">
                <a16:creationId xmlns:a16="http://schemas.microsoft.com/office/drawing/2014/main" id="{96BDAE09-39CE-0D46-8ACB-763ED10205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44532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4" name="Line 15">
            <a:extLst>
              <a:ext uri="{FF2B5EF4-FFF2-40B4-BE49-F238E27FC236}">
                <a16:creationId xmlns:a16="http://schemas.microsoft.com/office/drawing/2014/main" id="{14A63E56-2F4D-5D47-AC41-D073B3B500E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51390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5" name="Line 16">
            <a:extLst>
              <a:ext uri="{FF2B5EF4-FFF2-40B4-BE49-F238E27FC236}">
                <a16:creationId xmlns:a16="http://schemas.microsoft.com/office/drawing/2014/main" id="{CA00C06E-CEE7-5A41-A4F8-B43600F39384}"/>
              </a:ext>
            </a:extLst>
          </p:cNvPr>
          <p:cNvSpPr>
            <a:spLocks noChangeShapeType="1"/>
          </p:cNvSpPr>
          <p:nvPr/>
        </p:nvSpPr>
        <p:spPr bwMode="auto">
          <a:xfrm>
            <a:off x="3467100" y="5710534"/>
            <a:ext cx="228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56" name="Rectangle 17">
            <a:extLst>
              <a:ext uri="{FF2B5EF4-FFF2-40B4-BE49-F238E27FC236}">
                <a16:creationId xmlns:a16="http://schemas.microsoft.com/office/drawing/2014/main" id="{844D4D87-2467-084A-A5B7-A9997478A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2967334"/>
            <a:ext cx="33374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138257" name="Rectangle 18">
            <a:extLst>
              <a:ext uri="{FF2B5EF4-FFF2-40B4-BE49-F238E27FC236}">
                <a16:creationId xmlns:a16="http://schemas.microsoft.com/office/drawing/2014/main" id="{3BED79AC-D778-4F4A-A7E2-BA9712272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4224634"/>
            <a:ext cx="33374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138258" name="Rectangle 19">
            <a:extLst>
              <a:ext uri="{FF2B5EF4-FFF2-40B4-BE49-F238E27FC236}">
                <a16:creationId xmlns:a16="http://schemas.microsoft.com/office/drawing/2014/main" id="{AA6A0960-22FF-F140-B4F4-7BE7FD39C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9900" y="5481934"/>
            <a:ext cx="33374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38259" name="Line 20">
            <a:extLst>
              <a:ext uri="{FF2B5EF4-FFF2-40B4-BE49-F238E27FC236}">
                <a16:creationId xmlns:a16="http://schemas.microsoft.com/office/drawing/2014/main" id="{49AAEFF3-9E2D-864A-9BC7-66CF6B2B6C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529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0" name="Line 21">
            <a:extLst>
              <a:ext uri="{FF2B5EF4-FFF2-40B4-BE49-F238E27FC236}">
                <a16:creationId xmlns:a16="http://schemas.microsoft.com/office/drawing/2014/main" id="{EFE3A34F-BD1F-8B4D-B15E-0474AD9ED5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387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1" name="Line 22">
            <a:extLst>
              <a:ext uri="{FF2B5EF4-FFF2-40B4-BE49-F238E27FC236}">
                <a16:creationId xmlns:a16="http://schemas.microsoft.com/office/drawing/2014/main" id="{5AF3E2DF-FCB1-AB49-9176-8685C2CFFD8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245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2" name="Line 23">
            <a:extLst>
              <a:ext uri="{FF2B5EF4-FFF2-40B4-BE49-F238E27FC236}">
                <a16:creationId xmlns:a16="http://schemas.microsoft.com/office/drawing/2014/main" id="{1B2E78EF-E5B4-2D4A-908D-A6FF59B018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103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3" name="Line 24">
            <a:extLst>
              <a:ext uri="{FF2B5EF4-FFF2-40B4-BE49-F238E27FC236}">
                <a16:creationId xmlns:a16="http://schemas.microsoft.com/office/drawing/2014/main" id="{23ED3736-96F5-264C-A68B-E6B42F2B0E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819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4" name="Line 25">
            <a:extLst>
              <a:ext uri="{FF2B5EF4-FFF2-40B4-BE49-F238E27FC236}">
                <a16:creationId xmlns:a16="http://schemas.microsoft.com/office/drawing/2014/main" id="{8735AD2F-7C3B-BC4A-B83F-0E39832325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3820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5" name="Rectangle 26">
            <a:extLst>
              <a:ext uri="{FF2B5EF4-FFF2-40B4-BE49-F238E27FC236}">
                <a16:creationId xmlns:a16="http://schemas.microsoft.com/office/drawing/2014/main" id="{5BD3FAF8-94EE-744D-ACF1-45C53FAEE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6053434"/>
            <a:ext cx="5581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20 </a:t>
            </a:r>
          </a:p>
        </p:txBody>
      </p:sp>
      <p:sp>
        <p:nvSpPr>
          <p:cNvPr id="138266" name="Line 27">
            <a:extLst>
              <a:ext uri="{FF2B5EF4-FFF2-40B4-BE49-F238E27FC236}">
                <a16:creationId xmlns:a16="http://schemas.microsoft.com/office/drawing/2014/main" id="{5F394741-785C-5A4D-B68D-B87BB5E7D0E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961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7" name="Line 28">
            <a:extLst>
              <a:ext uri="{FF2B5EF4-FFF2-40B4-BE49-F238E27FC236}">
                <a16:creationId xmlns:a16="http://schemas.microsoft.com/office/drawing/2014/main" id="{B8DCAC01-7080-D348-8031-5EB317F45CE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067800" y="5824834"/>
            <a:ext cx="0" cy="228600"/>
          </a:xfrm>
          <a:prstGeom prst="line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68" name="Rectangle 29">
            <a:extLst>
              <a:ext uri="{FF2B5EF4-FFF2-40B4-BE49-F238E27FC236}">
                <a16:creationId xmlns:a16="http://schemas.microsoft.com/office/drawing/2014/main" id="{63A8762D-F302-6E47-9183-737C10DE1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1700" y="6053434"/>
            <a:ext cx="5581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40 </a:t>
            </a:r>
          </a:p>
        </p:txBody>
      </p:sp>
      <p:sp>
        <p:nvSpPr>
          <p:cNvPr id="138269" name="Rectangle 30">
            <a:extLst>
              <a:ext uri="{FF2B5EF4-FFF2-40B4-BE49-F238E27FC236}">
                <a16:creationId xmlns:a16="http://schemas.microsoft.com/office/drawing/2014/main" id="{902AAEB6-9311-5444-BBB3-722DC32CDF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6053434"/>
            <a:ext cx="5581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60 </a:t>
            </a:r>
          </a:p>
        </p:txBody>
      </p:sp>
      <p:sp>
        <p:nvSpPr>
          <p:cNvPr id="138270" name="Rectangle 31">
            <a:extLst>
              <a:ext uri="{FF2B5EF4-FFF2-40B4-BE49-F238E27FC236}">
                <a16:creationId xmlns:a16="http://schemas.microsoft.com/office/drawing/2014/main" id="{71E1B4D4-37D8-914A-A06B-6ACB63FB9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9200" y="6053434"/>
            <a:ext cx="55816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>
                <a:latin typeface="Arial" panose="020B0604020202020204" pitchFamily="34" charset="0"/>
              </a:rPr>
              <a:t>80 </a:t>
            </a:r>
          </a:p>
        </p:txBody>
      </p:sp>
      <p:sp>
        <p:nvSpPr>
          <p:cNvPr id="138271" name="Oval 32">
            <a:extLst>
              <a:ext uri="{FF2B5EF4-FFF2-40B4-BE49-F238E27FC236}">
                <a16:creationId xmlns:a16="http://schemas.microsoft.com/office/drawing/2014/main" id="{D560EA6E-AA44-5842-87EF-EFC37ACC14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4900" y="4224634"/>
            <a:ext cx="228600" cy="2286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72" name="Oval 33">
            <a:extLst>
              <a:ext uri="{FF2B5EF4-FFF2-40B4-BE49-F238E27FC236}">
                <a16:creationId xmlns:a16="http://schemas.microsoft.com/office/drawing/2014/main" id="{2AFB0CD2-CED6-C147-AA89-7D478D20F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1900" y="3881734"/>
            <a:ext cx="228600" cy="2286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73" name="Oval 34">
            <a:extLst>
              <a:ext uri="{FF2B5EF4-FFF2-40B4-BE49-F238E27FC236}">
                <a16:creationId xmlns:a16="http://schemas.microsoft.com/office/drawing/2014/main" id="{C76A590F-56B8-CD40-B6EE-A019187CF6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0300" y="2967334"/>
            <a:ext cx="228600" cy="2286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74" name="Line 35">
            <a:extLst>
              <a:ext uri="{FF2B5EF4-FFF2-40B4-BE49-F238E27FC236}">
                <a16:creationId xmlns:a16="http://schemas.microsoft.com/office/drawing/2014/main" id="{931C9E43-68A9-284E-B768-F56B59F6A4CB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3081634"/>
            <a:ext cx="1143000" cy="8001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75" name="Line 36">
            <a:extLst>
              <a:ext uri="{FF2B5EF4-FFF2-40B4-BE49-F238E27FC236}">
                <a16:creationId xmlns:a16="http://schemas.microsoft.com/office/drawing/2014/main" id="{C9A06AA6-D111-8B4C-9AF1-2F4121AD67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881734"/>
            <a:ext cx="1371600" cy="457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76" name="Oval 37">
            <a:extLst>
              <a:ext uri="{FF2B5EF4-FFF2-40B4-BE49-F238E27FC236}">
                <a16:creationId xmlns:a16="http://schemas.microsoft.com/office/drawing/2014/main" id="{FC5246E1-BB27-384B-955F-0D95A93168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281534"/>
            <a:ext cx="228600" cy="2286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77" name="Rectangle 38">
            <a:extLst>
              <a:ext uri="{FF2B5EF4-FFF2-40B4-BE49-F238E27FC236}">
                <a16:creationId xmlns:a16="http://schemas.microsoft.com/office/drawing/2014/main" id="{9632F4CB-6E95-1243-87D7-F6842595EE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1" y="2167234"/>
            <a:ext cx="2162772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</a:rPr>
              <a:t>Air conduction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38278" name="Rectangle 39">
            <a:extLst>
              <a:ext uri="{FF2B5EF4-FFF2-40B4-BE49-F238E27FC236}">
                <a16:creationId xmlns:a16="http://schemas.microsoft.com/office/drawing/2014/main" id="{22F78E21-1298-5144-8AF5-F18532BCCF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0100" y="3653134"/>
            <a:ext cx="228600" cy="228600"/>
          </a:xfrm>
          <a:prstGeom prst="rect">
            <a:avLst/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79" name="Rectangle 40">
            <a:extLst>
              <a:ext uri="{FF2B5EF4-FFF2-40B4-BE49-F238E27FC236}">
                <a16:creationId xmlns:a16="http://schemas.microsoft.com/office/drawing/2014/main" id="{BD41F46B-F2FB-6545-92D1-5F0A9BC14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338934"/>
            <a:ext cx="228600" cy="228600"/>
          </a:xfrm>
          <a:prstGeom prst="rect">
            <a:avLst/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80" name="Oval 41">
            <a:extLst>
              <a:ext uri="{FF2B5EF4-FFF2-40B4-BE49-F238E27FC236}">
                <a16:creationId xmlns:a16="http://schemas.microsoft.com/office/drawing/2014/main" id="{7FECF661-63FC-EE4F-82B6-BB4B370BA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538834"/>
            <a:ext cx="228600" cy="228600"/>
          </a:xfrm>
          <a:prstGeom prst="ellipse">
            <a:avLst/>
          </a:prstGeom>
          <a:solidFill>
            <a:srgbClr val="00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81" name="Line 42">
            <a:extLst>
              <a:ext uri="{FF2B5EF4-FFF2-40B4-BE49-F238E27FC236}">
                <a16:creationId xmlns:a16="http://schemas.microsoft.com/office/drawing/2014/main" id="{B0A671FD-1E8A-FB4B-9E55-AB84F192C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3767434"/>
            <a:ext cx="1943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138282" name="Rectangle 43">
            <a:extLst>
              <a:ext uri="{FF2B5EF4-FFF2-40B4-BE49-F238E27FC236}">
                <a16:creationId xmlns:a16="http://schemas.microsoft.com/office/drawing/2014/main" id="{C1227202-D4EC-9745-96F3-4179E7C60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5901" y="3310234"/>
            <a:ext cx="962123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 dirty="0">
                <a:solidFill>
                  <a:srgbClr val="000000"/>
                </a:solidFill>
                <a:latin typeface="Arial" panose="020B0604020202020204" pitchFamily="34" charset="0"/>
              </a:rPr>
              <a:t>35 dB </a:t>
            </a:r>
          </a:p>
        </p:txBody>
      </p:sp>
      <p:sp>
        <p:nvSpPr>
          <p:cNvPr id="138283" name="Rectangle 44">
            <a:extLst>
              <a:ext uri="{FF2B5EF4-FFF2-40B4-BE49-F238E27FC236}">
                <a16:creationId xmlns:a16="http://schemas.microsoft.com/office/drawing/2014/main" id="{89B4ED34-B456-DC46-A9D2-3F58A7232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6200" y="2738734"/>
            <a:ext cx="228600" cy="228600"/>
          </a:xfrm>
          <a:prstGeom prst="rect">
            <a:avLst/>
          </a:prstGeom>
          <a:solidFill>
            <a:srgbClr val="00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>
              <a:latin typeface="Arial" panose="020B0604020202020204" pitchFamily="34" charset="0"/>
            </a:endParaRPr>
          </a:p>
        </p:txBody>
      </p:sp>
      <p:sp>
        <p:nvSpPr>
          <p:cNvPr id="138284" name="Rectangle 45">
            <a:extLst>
              <a:ext uri="{FF2B5EF4-FFF2-40B4-BE49-F238E27FC236}">
                <a16:creationId xmlns:a16="http://schemas.microsoft.com/office/drawing/2014/main" id="{CD268495-87E3-2D4C-92B8-AB7802284E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0" y="2624434"/>
            <a:ext cx="253787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100" b="1" dirty="0">
                <a:solidFill>
                  <a:srgbClr val="000000"/>
                </a:solidFill>
                <a:latin typeface="Arial" panose="020B0604020202020204" pitchFamily="34" charset="0"/>
              </a:rPr>
              <a:t> Bone conduction</a:t>
            </a:r>
            <a:r>
              <a:rPr lang="en-US" altLang="en-US" sz="2100" b="1" dirty="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25127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2">
            <a:extLst>
              <a:ext uri="{FF2B5EF4-FFF2-40B4-BE49-F238E27FC236}">
                <a16:creationId xmlns:a16="http://schemas.microsoft.com/office/drawing/2014/main" id="{F500CD8C-DF8B-214B-BE94-F990E46B0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005" y="487061"/>
            <a:ext cx="9482139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31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Sources of “Noise” in ABR Measurement</a:t>
            </a:r>
          </a:p>
        </p:txBody>
      </p:sp>
      <p:sp>
        <p:nvSpPr>
          <p:cNvPr id="6146" name="Line 3">
            <a:extLst>
              <a:ext uri="{FF2B5EF4-FFF2-40B4-BE49-F238E27FC236}">
                <a16:creationId xmlns:a16="http://schemas.microsoft.com/office/drawing/2014/main" id="{21580CB8-4FEA-0840-84F9-9DAD748AA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5" y="4114800"/>
            <a:ext cx="2382" cy="215265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47" name="Line 4">
            <a:extLst>
              <a:ext uri="{FF2B5EF4-FFF2-40B4-BE49-F238E27FC236}">
                <a16:creationId xmlns:a16="http://schemas.microsoft.com/office/drawing/2014/main" id="{30AE2E00-52CF-FE4F-92A5-B8F5CD317D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026525" y="4338638"/>
            <a:ext cx="2382" cy="1928813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48" name="Line 5">
            <a:extLst>
              <a:ext uri="{FF2B5EF4-FFF2-40B4-BE49-F238E27FC236}">
                <a16:creationId xmlns:a16="http://schemas.microsoft.com/office/drawing/2014/main" id="{BD88F366-B11B-9645-ABDB-5F6A631DEADA}"/>
              </a:ext>
            </a:extLst>
          </p:cNvPr>
          <p:cNvSpPr>
            <a:spLocks noChangeShapeType="1"/>
          </p:cNvSpPr>
          <p:nvPr/>
        </p:nvSpPr>
        <p:spPr bwMode="auto">
          <a:xfrm>
            <a:off x="9197975" y="3964782"/>
            <a:ext cx="2382" cy="2226468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49" name="Line 6">
            <a:extLst>
              <a:ext uri="{FF2B5EF4-FFF2-40B4-BE49-F238E27FC236}">
                <a16:creationId xmlns:a16="http://schemas.microsoft.com/office/drawing/2014/main" id="{FFE97468-2F90-B64F-BBAE-693F8446F4DB}"/>
              </a:ext>
            </a:extLst>
          </p:cNvPr>
          <p:cNvSpPr>
            <a:spLocks noChangeShapeType="1"/>
          </p:cNvSpPr>
          <p:nvPr/>
        </p:nvSpPr>
        <p:spPr bwMode="auto">
          <a:xfrm>
            <a:off x="9369425" y="4857750"/>
            <a:ext cx="2382" cy="14097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0" name="Line 7">
            <a:extLst>
              <a:ext uri="{FF2B5EF4-FFF2-40B4-BE49-F238E27FC236}">
                <a16:creationId xmlns:a16="http://schemas.microsoft.com/office/drawing/2014/main" id="{0774B2BE-0785-3540-871C-D620EC721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9455150" y="3740945"/>
            <a:ext cx="2382" cy="2450306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1" name="Arc 8">
            <a:extLst>
              <a:ext uri="{FF2B5EF4-FFF2-40B4-BE49-F238E27FC236}">
                <a16:creationId xmlns:a16="http://schemas.microsoft.com/office/drawing/2014/main" id="{278E0A1D-65A1-4040-9839-BE4411DF3CEA}"/>
              </a:ext>
            </a:extLst>
          </p:cNvPr>
          <p:cNvSpPr>
            <a:spLocks/>
          </p:cNvSpPr>
          <p:nvPr/>
        </p:nvSpPr>
        <p:spPr bwMode="auto">
          <a:xfrm flipH="1">
            <a:off x="2856707" y="2709863"/>
            <a:ext cx="180975" cy="3759995"/>
          </a:xfrm>
          <a:custGeom>
            <a:avLst/>
            <a:gdLst>
              <a:gd name="T0" fmla="*/ 0 w 26763"/>
              <a:gd name="T1" fmla="*/ 2147483646 h 21600"/>
              <a:gd name="T2" fmla="*/ 2147483646 w 26763"/>
              <a:gd name="T3" fmla="*/ 2147483646 h 21600"/>
              <a:gd name="T4" fmla="*/ 2147483646 w 26763"/>
              <a:gd name="T5" fmla="*/ 2147483646 h 21600"/>
              <a:gd name="T6" fmla="*/ 0 60000 65536"/>
              <a:gd name="T7" fmla="*/ 0 60000 65536"/>
              <a:gd name="T8" fmla="*/ 0 60000 65536"/>
              <a:gd name="T9" fmla="*/ 0 w 26763"/>
              <a:gd name="T10" fmla="*/ 0 h 21600"/>
              <a:gd name="T11" fmla="*/ 26763 w 2676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6763" h="21600" fill="none" extrusionOk="0">
                <a:moveTo>
                  <a:pt x="0" y="663"/>
                </a:moveTo>
                <a:cubicBezTo>
                  <a:pt x="1736" y="222"/>
                  <a:pt x="3520" y="-1"/>
                  <a:pt x="5312" y="-1"/>
                </a:cubicBezTo>
                <a:cubicBezTo>
                  <a:pt x="16260" y="-1"/>
                  <a:pt x="25477" y="8191"/>
                  <a:pt x="26762" y="19065"/>
                </a:cubicBezTo>
              </a:path>
              <a:path w="26763" h="21600" stroke="0" extrusionOk="0">
                <a:moveTo>
                  <a:pt x="0" y="663"/>
                </a:moveTo>
                <a:cubicBezTo>
                  <a:pt x="1736" y="222"/>
                  <a:pt x="3520" y="-1"/>
                  <a:pt x="5312" y="-1"/>
                </a:cubicBezTo>
                <a:cubicBezTo>
                  <a:pt x="16260" y="-1"/>
                  <a:pt x="25477" y="8191"/>
                  <a:pt x="26762" y="19065"/>
                </a:cubicBezTo>
                <a:lnTo>
                  <a:pt x="5312" y="21600"/>
                </a:lnTo>
                <a:lnTo>
                  <a:pt x="0" y="663"/>
                </a:lnTo>
                <a:close/>
              </a:path>
            </a:pathLst>
          </a:cu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52" name="Arc 9">
            <a:extLst>
              <a:ext uri="{FF2B5EF4-FFF2-40B4-BE49-F238E27FC236}">
                <a16:creationId xmlns:a16="http://schemas.microsoft.com/office/drawing/2014/main" id="{055B82F3-1564-E44D-9B30-150EDA6C1532}"/>
              </a:ext>
            </a:extLst>
          </p:cNvPr>
          <p:cNvSpPr>
            <a:spLocks/>
          </p:cNvSpPr>
          <p:nvPr/>
        </p:nvSpPr>
        <p:spPr bwMode="auto">
          <a:xfrm>
            <a:off x="2909095" y="2712245"/>
            <a:ext cx="311943" cy="3850481"/>
          </a:xfrm>
          <a:custGeom>
            <a:avLst/>
            <a:gdLst>
              <a:gd name="T0" fmla="*/ 2147483646 w 21396"/>
              <a:gd name="T1" fmla="*/ 0 h 20861"/>
              <a:gd name="T2" fmla="*/ 2147483646 w 21396"/>
              <a:gd name="T3" fmla="*/ 2147483646 h 20861"/>
              <a:gd name="T4" fmla="*/ 0 w 21396"/>
              <a:gd name="T5" fmla="*/ 2147483646 h 20861"/>
              <a:gd name="T6" fmla="*/ 0 60000 65536"/>
              <a:gd name="T7" fmla="*/ 0 60000 65536"/>
              <a:gd name="T8" fmla="*/ 0 60000 65536"/>
              <a:gd name="T9" fmla="*/ 0 w 21396"/>
              <a:gd name="T10" fmla="*/ 0 h 20861"/>
              <a:gd name="T11" fmla="*/ 21396 w 21396"/>
              <a:gd name="T12" fmla="*/ 20861 h 2086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96" h="20861" fill="none" extrusionOk="0">
                <a:moveTo>
                  <a:pt x="5601" y="0"/>
                </a:moveTo>
                <a:cubicBezTo>
                  <a:pt x="13983" y="2250"/>
                  <a:pt x="20204" y="9300"/>
                  <a:pt x="21395" y="17897"/>
                </a:cubicBezTo>
              </a:path>
              <a:path w="21396" h="20861" stroke="0" extrusionOk="0">
                <a:moveTo>
                  <a:pt x="5601" y="0"/>
                </a:moveTo>
                <a:cubicBezTo>
                  <a:pt x="13983" y="2250"/>
                  <a:pt x="20204" y="9300"/>
                  <a:pt x="21395" y="17897"/>
                </a:cubicBezTo>
                <a:lnTo>
                  <a:pt x="0" y="20861"/>
                </a:lnTo>
                <a:lnTo>
                  <a:pt x="5601" y="0"/>
                </a:lnTo>
                <a:close/>
              </a:path>
            </a:pathLst>
          </a:custGeom>
          <a:noFill/>
          <a:ln w="57150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53" name="Line 10">
            <a:extLst>
              <a:ext uri="{FF2B5EF4-FFF2-40B4-BE49-F238E27FC236}">
                <a16:creationId xmlns:a16="http://schemas.microsoft.com/office/drawing/2014/main" id="{6B1CD038-8848-6E4B-A507-995FAF1498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2025" y="4707732"/>
            <a:ext cx="2382" cy="148351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4" name="Line 11">
            <a:extLst>
              <a:ext uri="{FF2B5EF4-FFF2-40B4-BE49-F238E27FC236}">
                <a16:creationId xmlns:a16="http://schemas.microsoft.com/office/drawing/2014/main" id="{1D534636-E48D-8D4F-B318-3E6D2F4802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83400" y="2924175"/>
            <a:ext cx="2382" cy="31908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5" name="Line 12">
            <a:extLst>
              <a:ext uri="{FF2B5EF4-FFF2-40B4-BE49-F238E27FC236}">
                <a16:creationId xmlns:a16="http://schemas.microsoft.com/office/drawing/2014/main" id="{05B22481-E028-D54D-ADB7-3F309E1B6E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11950" y="4036220"/>
            <a:ext cx="2382" cy="2078831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6" name="Line 13">
            <a:extLst>
              <a:ext uri="{FF2B5EF4-FFF2-40B4-BE49-F238E27FC236}">
                <a16:creationId xmlns:a16="http://schemas.microsoft.com/office/drawing/2014/main" id="{6E1FDD30-749E-664E-9E86-3BAD4AF02F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97600" y="3817145"/>
            <a:ext cx="2382" cy="237410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7" name="Line 14">
            <a:extLst>
              <a:ext uri="{FF2B5EF4-FFF2-40B4-BE49-F238E27FC236}">
                <a16:creationId xmlns:a16="http://schemas.microsoft.com/office/drawing/2014/main" id="{34EC1E91-E4AE-FE45-9ED1-695CAB4912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26000" y="2847975"/>
            <a:ext cx="2382" cy="31908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8" name="Line 15">
            <a:extLst>
              <a:ext uri="{FF2B5EF4-FFF2-40B4-BE49-F238E27FC236}">
                <a16:creationId xmlns:a16="http://schemas.microsoft.com/office/drawing/2014/main" id="{C46BFBEE-85B4-B44F-89D1-369161A0D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8900" y="3514725"/>
            <a:ext cx="2382" cy="2524125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59" name="Line 16">
            <a:extLst>
              <a:ext uri="{FF2B5EF4-FFF2-40B4-BE49-F238E27FC236}">
                <a16:creationId xmlns:a16="http://schemas.microsoft.com/office/drawing/2014/main" id="{63E7A7CD-5A56-0348-8BE8-3C8EA73908D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97900" y="4336257"/>
            <a:ext cx="2382" cy="1854993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0" name="Line 17">
            <a:extLst>
              <a:ext uri="{FF2B5EF4-FFF2-40B4-BE49-F238E27FC236}">
                <a16:creationId xmlns:a16="http://schemas.microsoft.com/office/drawing/2014/main" id="{31B96D60-29EC-2E47-9DD1-26B499C44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8340725" y="3740945"/>
            <a:ext cx="2382" cy="2450306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1" name="Line 18">
            <a:extLst>
              <a:ext uri="{FF2B5EF4-FFF2-40B4-BE49-F238E27FC236}">
                <a16:creationId xmlns:a16="http://schemas.microsoft.com/office/drawing/2014/main" id="{E18DE12A-ABB7-344F-BB6B-6D7DA7C6E91E}"/>
              </a:ext>
            </a:extLst>
          </p:cNvPr>
          <p:cNvSpPr>
            <a:spLocks noChangeShapeType="1"/>
          </p:cNvSpPr>
          <p:nvPr/>
        </p:nvSpPr>
        <p:spPr bwMode="auto">
          <a:xfrm>
            <a:off x="8083550" y="4110038"/>
            <a:ext cx="2382" cy="2005013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2" name="Line 19">
            <a:extLst>
              <a:ext uri="{FF2B5EF4-FFF2-40B4-BE49-F238E27FC236}">
                <a16:creationId xmlns:a16="http://schemas.microsoft.com/office/drawing/2014/main" id="{481FF65E-274F-8C46-85CF-D6D9A97A675F}"/>
              </a:ext>
            </a:extLst>
          </p:cNvPr>
          <p:cNvSpPr>
            <a:spLocks noChangeShapeType="1"/>
          </p:cNvSpPr>
          <p:nvPr/>
        </p:nvSpPr>
        <p:spPr bwMode="auto">
          <a:xfrm>
            <a:off x="7912100" y="3962400"/>
            <a:ext cx="2382" cy="215265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3" name="Line 20">
            <a:extLst>
              <a:ext uri="{FF2B5EF4-FFF2-40B4-BE49-F238E27FC236}">
                <a16:creationId xmlns:a16="http://schemas.microsoft.com/office/drawing/2014/main" id="{B7F1AD50-5DAA-5C48-9C21-9238B6806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83475" y="3295650"/>
            <a:ext cx="2382" cy="28194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4" name="Line 21">
            <a:extLst>
              <a:ext uri="{FF2B5EF4-FFF2-40B4-BE49-F238E27FC236}">
                <a16:creationId xmlns:a16="http://schemas.microsoft.com/office/drawing/2014/main" id="{64147BB7-2F2E-FC43-A178-7526264BFB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6300" y="3295650"/>
            <a:ext cx="2382" cy="28956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5" name="Line 22">
            <a:extLst>
              <a:ext uri="{FF2B5EF4-FFF2-40B4-BE49-F238E27FC236}">
                <a16:creationId xmlns:a16="http://schemas.microsoft.com/office/drawing/2014/main" id="{3AC57BF7-6D65-9649-924D-0172610BF4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0425" y="3219450"/>
            <a:ext cx="2382" cy="28956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6" name="Line 23">
            <a:extLst>
              <a:ext uri="{FF2B5EF4-FFF2-40B4-BE49-F238E27FC236}">
                <a16:creationId xmlns:a16="http://schemas.microsoft.com/office/drawing/2014/main" id="{7990F6E6-D18B-574B-AC5B-C572C329EF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7525" y="3295650"/>
            <a:ext cx="2382" cy="28194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7" name="Line 24">
            <a:extLst>
              <a:ext uri="{FF2B5EF4-FFF2-40B4-BE49-F238E27FC236}">
                <a16:creationId xmlns:a16="http://schemas.microsoft.com/office/drawing/2014/main" id="{377B436C-1212-5F4F-AD6A-7544CE72C1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25700" y="6419850"/>
            <a:ext cx="7934325" cy="2382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68" name="Text Box 25">
            <a:extLst>
              <a:ext uri="{FF2B5EF4-FFF2-40B4-BE49-F238E27FC236}">
                <a16:creationId xmlns:a16="http://schemas.microsoft.com/office/drawing/2014/main" id="{8577686C-84F6-0B45-8F25-40C6A2659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700" y="6505575"/>
            <a:ext cx="8755857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350" b="1">
                <a:solidFill>
                  <a:schemeClr val="hlink"/>
                </a:solidFill>
                <a:latin typeface="Arial" panose="020B0604020202020204" pitchFamily="34" charset="0"/>
              </a:rPr>
              <a:t>0          10         20          40          80            100            250          500        1000        2000        4000    Hz  	</a:t>
            </a:r>
          </a:p>
        </p:txBody>
      </p:sp>
      <p:sp>
        <p:nvSpPr>
          <p:cNvPr id="6169" name="Line 26">
            <a:extLst>
              <a:ext uri="{FF2B5EF4-FFF2-40B4-BE49-F238E27FC236}">
                <a16:creationId xmlns:a16="http://schemas.microsoft.com/office/drawing/2014/main" id="{26B31BE0-6446-FC4E-8F4B-ADAC31075D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25700" y="1743075"/>
            <a:ext cx="2382" cy="4676775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70" name="Text Box 27">
            <a:extLst>
              <a:ext uri="{FF2B5EF4-FFF2-40B4-BE49-F238E27FC236}">
                <a16:creationId xmlns:a16="http://schemas.microsoft.com/office/drawing/2014/main" id="{23F2E859-B021-C24D-89FC-E3839BE49C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3733800"/>
            <a:ext cx="36433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500" b="1" dirty="0">
                <a:solidFill>
                  <a:schemeClr val="hlink"/>
                </a:solidFill>
                <a:latin typeface="Arial" panose="020B0604020202020204" pitchFamily="34" charset="0"/>
              </a:rPr>
              <a:t>µV</a:t>
            </a:r>
          </a:p>
        </p:txBody>
      </p:sp>
      <p:sp>
        <p:nvSpPr>
          <p:cNvPr id="6171" name="Arc 28">
            <a:extLst>
              <a:ext uri="{FF2B5EF4-FFF2-40B4-BE49-F238E27FC236}">
                <a16:creationId xmlns:a16="http://schemas.microsoft.com/office/drawing/2014/main" id="{A48FFB30-930F-7044-AFD7-092EBDC6E8BB}"/>
              </a:ext>
            </a:extLst>
          </p:cNvPr>
          <p:cNvSpPr>
            <a:spLocks/>
          </p:cNvSpPr>
          <p:nvPr/>
        </p:nvSpPr>
        <p:spPr bwMode="auto">
          <a:xfrm>
            <a:off x="3111500" y="3298032"/>
            <a:ext cx="183357" cy="2969418"/>
          </a:xfrm>
          <a:custGeom>
            <a:avLst/>
            <a:gdLst>
              <a:gd name="T0" fmla="*/ 2147483646 w 21522"/>
              <a:gd name="T1" fmla="*/ 0 h 19516"/>
              <a:gd name="T2" fmla="*/ 2147483646 w 21522"/>
              <a:gd name="T3" fmla="*/ 2147483646 h 19516"/>
              <a:gd name="T4" fmla="*/ 0 w 21522"/>
              <a:gd name="T5" fmla="*/ 2147483646 h 19516"/>
              <a:gd name="T6" fmla="*/ 0 60000 65536"/>
              <a:gd name="T7" fmla="*/ 0 60000 65536"/>
              <a:gd name="T8" fmla="*/ 0 60000 65536"/>
              <a:gd name="T9" fmla="*/ 0 w 21522"/>
              <a:gd name="T10" fmla="*/ 0 h 19516"/>
              <a:gd name="T11" fmla="*/ 21522 w 21522"/>
              <a:gd name="T12" fmla="*/ 19516 h 1951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22" h="19516" fill="none" extrusionOk="0">
                <a:moveTo>
                  <a:pt x="9256" y="0"/>
                </a:moveTo>
                <a:cubicBezTo>
                  <a:pt x="16199" y="3293"/>
                  <a:pt x="20870" y="10027"/>
                  <a:pt x="21522" y="17683"/>
                </a:cubicBezTo>
              </a:path>
              <a:path w="21522" h="19516" stroke="0" extrusionOk="0">
                <a:moveTo>
                  <a:pt x="9256" y="0"/>
                </a:moveTo>
                <a:cubicBezTo>
                  <a:pt x="16199" y="3293"/>
                  <a:pt x="20870" y="10027"/>
                  <a:pt x="21522" y="17683"/>
                </a:cubicBezTo>
                <a:lnTo>
                  <a:pt x="0" y="19516"/>
                </a:lnTo>
                <a:lnTo>
                  <a:pt x="9256" y="0"/>
                </a:lnTo>
                <a:close/>
              </a:path>
            </a:pathLst>
          </a:custGeom>
          <a:noFill/>
          <a:ln w="5715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72" name="Arc 29">
            <a:extLst>
              <a:ext uri="{FF2B5EF4-FFF2-40B4-BE49-F238E27FC236}">
                <a16:creationId xmlns:a16="http://schemas.microsoft.com/office/drawing/2014/main" id="{87EEF553-B7AF-9944-A5A1-C819E4EABF0C}"/>
              </a:ext>
            </a:extLst>
          </p:cNvPr>
          <p:cNvSpPr>
            <a:spLocks/>
          </p:cNvSpPr>
          <p:nvPr/>
        </p:nvSpPr>
        <p:spPr bwMode="auto">
          <a:xfrm flipH="1">
            <a:off x="3111501" y="3148013"/>
            <a:ext cx="111920" cy="3043238"/>
          </a:xfrm>
          <a:custGeom>
            <a:avLst/>
            <a:gdLst>
              <a:gd name="T0" fmla="*/ 0 w 28782"/>
              <a:gd name="T1" fmla="*/ 2147483646 h 21600"/>
              <a:gd name="T2" fmla="*/ 2147483646 w 28782"/>
              <a:gd name="T3" fmla="*/ 2147483646 h 21600"/>
              <a:gd name="T4" fmla="*/ 2147483646 w 28782"/>
              <a:gd name="T5" fmla="*/ 2147483646 h 21600"/>
              <a:gd name="T6" fmla="*/ 0 60000 65536"/>
              <a:gd name="T7" fmla="*/ 0 60000 65536"/>
              <a:gd name="T8" fmla="*/ 0 60000 65536"/>
              <a:gd name="T9" fmla="*/ 0 w 28782"/>
              <a:gd name="T10" fmla="*/ 0 h 21600"/>
              <a:gd name="T11" fmla="*/ 28782 w 28782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782" h="21600" fill="none" extrusionOk="0">
                <a:moveTo>
                  <a:pt x="0" y="1239"/>
                </a:moveTo>
                <a:cubicBezTo>
                  <a:pt x="2315" y="419"/>
                  <a:pt x="4754" y="-1"/>
                  <a:pt x="7211" y="-1"/>
                </a:cubicBezTo>
                <a:cubicBezTo>
                  <a:pt x="18708" y="-1"/>
                  <a:pt x="28190" y="9006"/>
                  <a:pt x="28782" y="20487"/>
                </a:cubicBezTo>
              </a:path>
              <a:path w="28782" h="21600" stroke="0" extrusionOk="0">
                <a:moveTo>
                  <a:pt x="0" y="1239"/>
                </a:moveTo>
                <a:cubicBezTo>
                  <a:pt x="2315" y="419"/>
                  <a:pt x="4754" y="-1"/>
                  <a:pt x="7211" y="-1"/>
                </a:cubicBezTo>
                <a:cubicBezTo>
                  <a:pt x="18708" y="-1"/>
                  <a:pt x="28190" y="9006"/>
                  <a:pt x="28782" y="20487"/>
                </a:cubicBezTo>
                <a:lnTo>
                  <a:pt x="7211" y="21600"/>
                </a:lnTo>
                <a:lnTo>
                  <a:pt x="0" y="1239"/>
                </a:lnTo>
                <a:close/>
              </a:path>
            </a:pathLst>
          </a:custGeom>
          <a:noFill/>
          <a:ln w="5715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73" name="Freeform 30">
            <a:extLst>
              <a:ext uri="{FF2B5EF4-FFF2-40B4-BE49-F238E27FC236}">
                <a16:creationId xmlns:a16="http://schemas.microsoft.com/office/drawing/2014/main" id="{69DC6B27-4A4F-DA4C-88E7-36318DDAD565}"/>
              </a:ext>
            </a:extLst>
          </p:cNvPr>
          <p:cNvSpPr>
            <a:spLocks/>
          </p:cNvSpPr>
          <p:nvPr/>
        </p:nvSpPr>
        <p:spPr bwMode="auto">
          <a:xfrm>
            <a:off x="3282951" y="5972176"/>
            <a:ext cx="6922295" cy="376238"/>
          </a:xfrm>
          <a:custGeom>
            <a:avLst/>
            <a:gdLst>
              <a:gd name="T0" fmla="*/ 0 w 3642"/>
              <a:gd name="T1" fmla="*/ 2147483646 h 244"/>
              <a:gd name="T2" fmla="*/ 2147483646 w 3642"/>
              <a:gd name="T3" fmla="*/ 2147483646 h 244"/>
              <a:gd name="T4" fmla="*/ 2147483646 w 3642"/>
              <a:gd name="T5" fmla="*/ 0 h 244"/>
              <a:gd name="T6" fmla="*/ 2147483646 w 3642"/>
              <a:gd name="T7" fmla="*/ 2147483646 h 244"/>
              <a:gd name="T8" fmla="*/ 2147483646 w 3642"/>
              <a:gd name="T9" fmla="*/ 2147483646 h 244"/>
              <a:gd name="T10" fmla="*/ 2147483646 w 3642"/>
              <a:gd name="T11" fmla="*/ 2147483646 h 244"/>
              <a:gd name="T12" fmla="*/ 2147483646 w 3642"/>
              <a:gd name="T13" fmla="*/ 2147483646 h 244"/>
              <a:gd name="T14" fmla="*/ 2147483646 w 3642"/>
              <a:gd name="T15" fmla="*/ 2147483646 h 244"/>
              <a:gd name="T16" fmla="*/ 2147483646 w 3642"/>
              <a:gd name="T17" fmla="*/ 2147483646 h 244"/>
              <a:gd name="T18" fmla="*/ 2147483646 w 3642"/>
              <a:gd name="T19" fmla="*/ 2147483646 h 244"/>
              <a:gd name="T20" fmla="*/ 2147483646 w 3642"/>
              <a:gd name="T21" fmla="*/ 2147483646 h 244"/>
              <a:gd name="T22" fmla="*/ 2147483646 w 3642"/>
              <a:gd name="T23" fmla="*/ 2147483646 h 244"/>
              <a:gd name="T24" fmla="*/ 2147483646 w 3642"/>
              <a:gd name="T25" fmla="*/ 2147483646 h 244"/>
              <a:gd name="T26" fmla="*/ 2147483646 w 3642"/>
              <a:gd name="T27" fmla="*/ 2147483646 h 244"/>
              <a:gd name="T28" fmla="*/ 2147483646 w 3642"/>
              <a:gd name="T29" fmla="*/ 2147483646 h 244"/>
              <a:gd name="T30" fmla="*/ 2147483646 w 3642"/>
              <a:gd name="T31" fmla="*/ 2147483646 h 244"/>
              <a:gd name="T32" fmla="*/ 2147483646 w 3642"/>
              <a:gd name="T33" fmla="*/ 2147483646 h 244"/>
              <a:gd name="T34" fmla="*/ 2147483646 w 3642"/>
              <a:gd name="T35" fmla="*/ 2147483646 h 244"/>
              <a:gd name="T36" fmla="*/ 2147483646 w 3642"/>
              <a:gd name="T37" fmla="*/ 2147483646 h 244"/>
              <a:gd name="T38" fmla="*/ 2147483646 w 3642"/>
              <a:gd name="T39" fmla="*/ 2147483646 h 244"/>
              <a:gd name="T40" fmla="*/ 2147483646 w 3642"/>
              <a:gd name="T41" fmla="*/ 2147483646 h 244"/>
              <a:gd name="T42" fmla="*/ 2147483646 w 3642"/>
              <a:gd name="T43" fmla="*/ 2147483646 h 244"/>
              <a:gd name="T44" fmla="*/ 2147483646 w 3642"/>
              <a:gd name="T45" fmla="*/ 2147483646 h 244"/>
              <a:gd name="T46" fmla="*/ 2147483646 w 3642"/>
              <a:gd name="T47" fmla="*/ 2147483646 h 244"/>
              <a:gd name="T48" fmla="*/ 2147483646 w 3642"/>
              <a:gd name="T49" fmla="*/ 2147483646 h 244"/>
              <a:gd name="T50" fmla="*/ 2147483646 w 3642"/>
              <a:gd name="T51" fmla="*/ 2147483646 h 244"/>
              <a:gd name="T52" fmla="*/ 2147483646 w 3642"/>
              <a:gd name="T53" fmla="*/ 2147483646 h 244"/>
              <a:gd name="T54" fmla="*/ 2147483646 w 3642"/>
              <a:gd name="T55" fmla="*/ 2147483646 h 244"/>
              <a:gd name="T56" fmla="*/ 2147483646 w 3642"/>
              <a:gd name="T57" fmla="*/ 2147483646 h 244"/>
              <a:gd name="T58" fmla="*/ 2147483646 w 3642"/>
              <a:gd name="T59" fmla="*/ 2147483646 h 244"/>
              <a:gd name="T60" fmla="*/ 2147483646 w 3642"/>
              <a:gd name="T61" fmla="*/ 2147483646 h 244"/>
              <a:gd name="T62" fmla="*/ 2147483646 w 3642"/>
              <a:gd name="T63" fmla="*/ 2147483646 h 244"/>
              <a:gd name="T64" fmla="*/ 2147483646 w 3642"/>
              <a:gd name="T65" fmla="*/ 2147483646 h 244"/>
              <a:gd name="T66" fmla="*/ 2147483646 w 3642"/>
              <a:gd name="T67" fmla="*/ 2147483646 h 244"/>
              <a:gd name="T68" fmla="*/ 2147483646 w 3642"/>
              <a:gd name="T69" fmla="*/ 2147483646 h 244"/>
              <a:gd name="T70" fmla="*/ 2147483646 w 3642"/>
              <a:gd name="T71" fmla="*/ 2147483646 h 244"/>
              <a:gd name="T72" fmla="*/ 2147483646 w 3642"/>
              <a:gd name="T73" fmla="*/ 2147483646 h 244"/>
              <a:gd name="T74" fmla="*/ 2147483646 w 3642"/>
              <a:gd name="T75" fmla="*/ 2147483646 h 244"/>
              <a:gd name="T76" fmla="*/ 2147483646 w 3642"/>
              <a:gd name="T77" fmla="*/ 2147483646 h 244"/>
              <a:gd name="T78" fmla="*/ 2147483646 w 3642"/>
              <a:gd name="T79" fmla="*/ 2147483646 h 244"/>
              <a:gd name="T80" fmla="*/ 2147483646 w 3642"/>
              <a:gd name="T81" fmla="*/ 2147483646 h 244"/>
              <a:gd name="T82" fmla="*/ 2147483646 w 3642"/>
              <a:gd name="T83" fmla="*/ 2147483646 h 244"/>
              <a:gd name="T84" fmla="*/ 2147483646 w 3642"/>
              <a:gd name="T85" fmla="*/ 2147483646 h 244"/>
              <a:gd name="T86" fmla="*/ 2147483646 w 3642"/>
              <a:gd name="T87" fmla="*/ 2147483646 h 244"/>
              <a:gd name="T88" fmla="*/ 2147483646 w 3642"/>
              <a:gd name="T89" fmla="*/ 2147483646 h 24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642"/>
              <a:gd name="T136" fmla="*/ 0 h 244"/>
              <a:gd name="T137" fmla="*/ 3642 w 3642"/>
              <a:gd name="T138" fmla="*/ 244 h 24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642" h="244">
                <a:moveTo>
                  <a:pt x="0" y="5"/>
                </a:moveTo>
                <a:cubicBezTo>
                  <a:pt x="9" y="22"/>
                  <a:pt x="0" y="85"/>
                  <a:pt x="67" y="36"/>
                </a:cubicBezTo>
                <a:cubicBezTo>
                  <a:pt x="84" y="21"/>
                  <a:pt x="94" y="18"/>
                  <a:pt x="99" y="0"/>
                </a:cubicBezTo>
                <a:cubicBezTo>
                  <a:pt x="155" y="45"/>
                  <a:pt x="169" y="47"/>
                  <a:pt x="251" y="62"/>
                </a:cubicBezTo>
                <a:cubicBezTo>
                  <a:pt x="321" y="53"/>
                  <a:pt x="354" y="38"/>
                  <a:pt x="421" y="53"/>
                </a:cubicBezTo>
                <a:cubicBezTo>
                  <a:pt x="453" y="118"/>
                  <a:pt x="409" y="62"/>
                  <a:pt x="488" y="62"/>
                </a:cubicBezTo>
                <a:cubicBezTo>
                  <a:pt x="508" y="62"/>
                  <a:pt x="520" y="77"/>
                  <a:pt x="538" y="83"/>
                </a:cubicBezTo>
                <a:cubicBezTo>
                  <a:pt x="611" y="147"/>
                  <a:pt x="544" y="105"/>
                  <a:pt x="587" y="83"/>
                </a:cubicBezTo>
                <a:cubicBezTo>
                  <a:pt x="605" y="75"/>
                  <a:pt x="631" y="77"/>
                  <a:pt x="655" y="73"/>
                </a:cubicBezTo>
                <a:cubicBezTo>
                  <a:pt x="660" y="62"/>
                  <a:pt x="655" y="42"/>
                  <a:pt x="672" y="42"/>
                </a:cubicBezTo>
                <a:cubicBezTo>
                  <a:pt x="698" y="42"/>
                  <a:pt x="739" y="95"/>
                  <a:pt x="757" y="103"/>
                </a:cubicBezTo>
                <a:cubicBezTo>
                  <a:pt x="771" y="111"/>
                  <a:pt x="789" y="111"/>
                  <a:pt x="806" y="115"/>
                </a:cubicBezTo>
                <a:cubicBezTo>
                  <a:pt x="844" y="47"/>
                  <a:pt x="792" y="113"/>
                  <a:pt x="874" y="73"/>
                </a:cubicBezTo>
                <a:cubicBezTo>
                  <a:pt x="982" y="18"/>
                  <a:pt x="833" y="58"/>
                  <a:pt x="958" y="31"/>
                </a:cubicBezTo>
                <a:cubicBezTo>
                  <a:pt x="996" y="97"/>
                  <a:pt x="1023" y="43"/>
                  <a:pt x="1061" y="11"/>
                </a:cubicBezTo>
                <a:cubicBezTo>
                  <a:pt x="1163" y="105"/>
                  <a:pt x="1084" y="73"/>
                  <a:pt x="1227" y="42"/>
                </a:cubicBezTo>
                <a:cubicBezTo>
                  <a:pt x="1303" y="113"/>
                  <a:pt x="1280" y="127"/>
                  <a:pt x="1312" y="73"/>
                </a:cubicBezTo>
                <a:cubicBezTo>
                  <a:pt x="1408" y="95"/>
                  <a:pt x="1353" y="133"/>
                  <a:pt x="1446" y="95"/>
                </a:cubicBezTo>
                <a:cubicBezTo>
                  <a:pt x="1519" y="123"/>
                  <a:pt x="1511" y="171"/>
                  <a:pt x="1598" y="187"/>
                </a:cubicBezTo>
                <a:cubicBezTo>
                  <a:pt x="1628" y="117"/>
                  <a:pt x="1654" y="123"/>
                  <a:pt x="1765" y="145"/>
                </a:cubicBezTo>
                <a:cubicBezTo>
                  <a:pt x="1856" y="202"/>
                  <a:pt x="1809" y="169"/>
                  <a:pt x="1867" y="115"/>
                </a:cubicBezTo>
                <a:cubicBezTo>
                  <a:pt x="1891" y="118"/>
                  <a:pt x="1914" y="118"/>
                  <a:pt x="1934" y="125"/>
                </a:cubicBezTo>
                <a:cubicBezTo>
                  <a:pt x="1952" y="133"/>
                  <a:pt x="1949" y="157"/>
                  <a:pt x="1969" y="157"/>
                </a:cubicBezTo>
                <a:cubicBezTo>
                  <a:pt x="1990" y="157"/>
                  <a:pt x="1990" y="135"/>
                  <a:pt x="2002" y="125"/>
                </a:cubicBezTo>
                <a:cubicBezTo>
                  <a:pt x="2016" y="115"/>
                  <a:pt x="2034" y="105"/>
                  <a:pt x="2051" y="95"/>
                </a:cubicBezTo>
                <a:cubicBezTo>
                  <a:pt x="2142" y="111"/>
                  <a:pt x="2086" y="125"/>
                  <a:pt x="2171" y="157"/>
                </a:cubicBezTo>
                <a:cubicBezTo>
                  <a:pt x="2200" y="95"/>
                  <a:pt x="2162" y="142"/>
                  <a:pt x="2238" y="157"/>
                </a:cubicBezTo>
                <a:cubicBezTo>
                  <a:pt x="2256" y="160"/>
                  <a:pt x="2270" y="149"/>
                  <a:pt x="2288" y="145"/>
                </a:cubicBezTo>
                <a:cubicBezTo>
                  <a:pt x="2306" y="135"/>
                  <a:pt x="2314" y="115"/>
                  <a:pt x="2338" y="115"/>
                </a:cubicBezTo>
                <a:cubicBezTo>
                  <a:pt x="2376" y="115"/>
                  <a:pt x="2431" y="218"/>
                  <a:pt x="2457" y="240"/>
                </a:cubicBezTo>
                <a:cubicBezTo>
                  <a:pt x="2493" y="207"/>
                  <a:pt x="2504" y="175"/>
                  <a:pt x="2525" y="137"/>
                </a:cubicBezTo>
                <a:cubicBezTo>
                  <a:pt x="2557" y="227"/>
                  <a:pt x="2571" y="151"/>
                  <a:pt x="2592" y="115"/>
                </a:cubicBezTo>
                <a:cubicBezTo>
                  <a:pt x="2609" y="122"/>
                  <a:pt x="2630" y="127"/>
                  <a:pt x="2642" y="137"/>
                </a:cubicBezTo>
                <a:cubicBezTo>
                  <a:pt x="2674" y="162"/>
                  <a:pt x="2644" y="202"/>
                  <a:pt x="2677" y="125"/>
                </a:cubicBezTo>
                <a:cubicBezTo>
                  <a:pt x="2729" y="158"/>
                  <a:pt x="2735" y="183"/>
                  <a:pt x="2794" y="209"/>
                </a:cubicBezTo>
                <a:cubicBezTo>
                  <a:pt x="2826" y="133"/>
                  <a:pt x="2805" y="191"/>
                  <a:pt x="2910" y="167"/>
                </a:cubicBezTo>
                <a:cubicBezTo>
                  <a:pt x="2928" y="178"/>
                  <a:pt x="2937" y="198"/>
                  <a:pt x="2960" y="198"/>
                </a:cubicBezTo>
                <a:cubicBezTo>
                  <a:pt x="3048" y="198"/>
                  <a:pt x="2943" y="117"/>
                  <a:pt x="3027" y="198"/>
                </a:cubicBezTo>
                <a:cubicBezTo>
                  <a:pt x="3106" y="127"/>
                  <a:pt x="3024" y="182"/>
                  <a:pt x="3080" y="198"/>
                </a:cubicBezTo>
                <a:cubicBezTo>
                  <a:pt x="3097" y="203"/>
                  <a:pt x="3170" y="171"/>
                  <a:pt x="3179" y="167"/>
                </a:cubicBezTo>
                <a:cubicBezTo>
                  <a:pt x="3235" y="189"/>
                  <a:pt x="3276" y="218"/>
                  <a:pt x="3331" y="240"/>
                </a:cubicBezTo>
                <a:cubicBezTo>
                  <a:pt x="3355" y="198"/>
                  <a:pt x="3388" y="208"/>
                  <a:pt x="3437" y="176"/>
                </a:cubicBezTo>
                <a:cubicBezTo>
                  <a:pt x="3467" y="244"/>
                  <a:pt x="3440" y="196"/>
                  <a:pt x="3475" y="176"/>
                </a:cubicBezTo>
                <a:cubicBezTo>
                  <a:pt x="3486" y="169"/>
                  <a:pt x="3516" y="211"/>
                  <a:pt x="3533" y="208"/>
                </a:cubicBezTo>
                <a:cubicBezTo>
                  <a:pt x="3595" y="233"/>
                  <a:pt x="3595" y="236"/>
                  <a:pt x="3642" y="208"/>
                </a:cubicBezTo>
              </a:path>
            </a:pathLst>
          </a:custGeom>
          <a:noFill/>
          <a:ln w="57150">
            <a:solidFill>
              <a:srgbClr val="00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74" name="Arc 31">
            <a:extLst>
              <a:ext uri="{FF2B5EF4-FFF2-40B4-BE49-F238E27FC236}">
                <a16:creationId xmlns:a16="http://schemas.microsoft.com/office/drawing/2014/main" id="{6A33BDA0-56E7-4342-9026-256CF77DDDF6}"/>
              </a:ext>
            </a:extLst>
          </p:cNvPr>
          <p:cNvSpPr>
            <a:spLocks/>
          </p:cNvSpPr>
          <p:nvPr/>
        </p:nvSpPr>
        <p:spPr bwMode="auto">
          <a:xfrm>
            <a:off x="2425701" y="1964533"/>
            <a:ext cx="111920" cy="4231481"/>
          </a:xfrm>
          <a:custGeom>
            <a:avLst/>
            <a:gdLst>
              <a:gd name="T0" fmla="*/ 0 w 21518"/>
              <a:gd name="T1" fmla="*/ 0 h 21600"/>
              <a:gd name="T2" fmla="*/ 2147483646 w 21518"/>
              <a:gd name="T3" fmla="*/ 2147483646 h 21600"/>
              <a:gd name="T4" fmla="*/ 0 w 21518"/>
              <a:gd name="T5" fmla="*/ 2147483646 h 21600"/>
              <a:gd name="T6" fmla="*/ 0 60000 65536"/>
              <a:gd name="T7" fmla="*/ 0 60000 65536"/>
              <a:gd name="T8" fmla="*/ 0 60000 65536"/>
              <a:gd name="T9" fmla="*/ 0 w 21518"/>
              <a:gd name="T10" fmla="*/ 0 h 21600"/>
              <a:gd name="T11" fmla="*/ 21518 w 2151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18" h="21600" fill="none" extrusionOk="0">
                <a:moveTo>
                  <a:pt x="0" y="-1"/>
                </a:moveTo>
                <a:cubicBezTo>
                  <a:pt x="11201" y="-1"/>
                  <a:pt x="20543" y="8562"/>
                  <a:pt x="21518" y="19720"/>
                </a:cubicBezTo>
              </a:path>
              <a:path w="21518" h="21600" stroke="0" extrusionOk="0">
                <a:moveTo>
                  <a:pt x="0" y="-1"/>
                </a:moveTo>
                <a:cubicBezTo>
                  <a:pt x="11201" y="-1"/>
                  <a:pt x="20543" y="8562"/>
                  <a:pt x="21518" y="1972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75" name="Freeform 32">
            <a:extLst>
              <a:ext uri="{FF2B5EF4-FFF2-40B4-BE49-F238E27FC236}">
                <a16:creationId xmlns:a16="http://schemas.microsoft.com/office/drawing/2014/main" id="{3A303669-DD50-564F-803F-B823683E6B06}"/>
              </a:ext>
            </a:extLst>
          </p:cNvPr>
          <p:cNvSpPr>
            <a:spLocks/>
          </p:cNvSpPr>
          <p:nvPr/>
        </p:nvSpPr>
        <p:spPr bwMode="auto">
          <a:xfrm>
            <a:off x="2511425" y="4110038"/>
            <a:ext cx="647700" cy="1928813"/>
          </a:xfrm>
          <a:custGeom>
            <a:avLst/>
            <a:gdLst>
              <a:gd name="T0" fmla="*/ 0 w 341"/>
              <a:gd name="T1" fmla="*/ 2147483646 h 1334"/>
              <a:gd name="T2" fmla="*/ 2147483646 w 341"/>
              <a:gd name="T3" fmla="*/ 2147483646 h 1334"/>
              <a:gd name="T4" fmla="*/ 2147483646 w 341"/>
              <a:gd name="T5" fmla="*/ 2147483646 h 1334"/>
              <a:gd name="T6" fmla="*/ 2147483646 w 341"/>
              <a:gd name="T7" fmla="*/ 2147483646 h 1334"/>
              <a:gd name="T8" fmla="*/ 2147483646 w 341"/>
              <a:gd name="T9" fmla="*/ 2147483646 h 1334"/>
              <a:gd name="T10" fmla="*/ 2147483646 w 341"/>
              <a:gd name="T11" fmla="*/ 2147483646 h 1334"/>
              <a:gd name="T12" fmla="*/ 2147483646 w 341"/>
              <a:gd name="T13" fmla="*/ 2147483646 h 1334"/>
              <a:gd name="T14" fmla="*/ 2147483646 w 341"/>
              <a:gd name="T15" fmla="*/ 2147483646 h 1334"/>
              <a:gd name="T16" fmla="*/ 2147483646 w 341"/>
              <a:gd name="T17" fmla="*/ 2147483646 h 1334"/>
              <a:gd name="T18" fmla="*/ 2147483646 w 341"/>
              <a:gd name="T19" fmla="*/ 2147483646 h 133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341"/>
              <a:gd name="T31" fmla="*/ 0 h 1334"/>
              <a:gd name="T32" fmla="*/ 341 w 341"/>
              <a:gd name="T33" fmla="*/ 1334 h 133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341" h="1334">
                <a:moveTo>
                  <a:pt x="0" y="1193"/>
                </a:moveTo>
                <a:cubicBezTo>
                  <a:pt x="5" y="1207"/>
                  <a:pt x="87" y="1273"/>
                  <a:pt x="43" y="1251"/>
                </a:cubicBezTo>
                <a:cubicBezTo>
                  <a:pt x="56" y="1263"/>
                  <a:pt x="43" y="13"/>
                  <a:pt x="43" y="13"/>
                </a:cubicBezTo>
                <a:cubicBezTo>
                  <a:pt x="53" y="0"/>
                  <a:pt x="72" y="1268"/>
                  <a:pt x="82" y="1280"/>
                </a:cubicBezTo>
                <a:cubicBezTo>
                  <a:pt x="87" y="1286"/>
                  <a:pt x="125" y="1302"/>
                  <a:pt x="135" y="1306"/>
                </a:cubicBezTo>
                <a:cubicBezTo>
                  <a:pt x="145" y="1310"/>
                  <a:pt x="132" y="391"/>
                  <a:pt x="147" y="393"/>
                </a:cubicBezTo>
                <a:cubicBezTo>
                  <a:pt x="168" y="414"/>
                  <a:pt x="152" y="1311"/>
                  <a:pt x="183" y="1311"/>
                </a:cubicBezTo>
                <a:cubicBezTo>
                  <a:pt x="154" y="1314"/>
                  <a:pt x="242" y="1328"/>
                  <a:pt x="254" y="1331"/>
                </a:cubicBezTo>
                <a:cubicBezTo>
                  <a:pt x="267" y="1334"/>
                  <a:pt x="282" y="1326"/>
                  <a:pt x="298" y="1326"/>
                </a:cubicBezTo>
                <a:cubicBezTo>
                  <a:pt x="313" y="1326"/>
                  <a:pt x="341" y="1331"/>
                  <a:pt x="341" y="1331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pic>
        <p:nvPicPr>
          <p:cNvPr id="6176" name="Picture 33" descr="j0286851">
            <a:extLst>
              <a:ext uri="{FF2B5EF4-FFF2-40B4-BE49-F238E27FC236}">
                <a16:creationId xmlns:a16="http://schemas.microsoft.com/office/drawing/2014/main" id="{C16EFFDB-3ADD-A24B-A0B5-AB4F665A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0" y="2121695"/>
            <a:ext cx="638175" cy="526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7" name="Text Box 34">
            <a:extLst>
              <a:ext uri="{FF2B5EF4-FFF2-40B4-BE49-F238E27FC236}">
                <a16:creationId xmlns:a16="http://schemas.microsoft.com/office/drawing/2014/main" id="{742CB14E-6699-BF42-8BFA-D185146C4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1" y="3007520"/>
            <a:ext cx="72866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950" b="1">
                <a:solidFill>
                  <a:srgbClr val="00CC00"/>
                </a:solidFill>
                <a:latin typeface="Arial" panose="020B0604020202020204" pitchFamily="34" charset="0"/>
              </a:rPr>
              <a:t>EEG sleep</a:t>
            </a:r>
            <a:endParaRPr lang="en-US" altLang="en-US" sz="1950" b="1">
              <a:solidFill>
                <a:srgbClr val="3366FF"/>
              </a:solidFill>
              <a:latin typeface="Arial" panose="020B0604020202020204" pitchFamily="34" charset="0"/>
            </a:endParaRPr>
          </a:p>
        </p:txBody>
      </p:sp>
      <p:sp>
        <p:nvSpPr>
          <p:cNvPr id="6178" name="Arc 35">
            <a:extLst>
              <a:ext uri="{FF2B5EF4-FFF2-40B4-BE49-F238E27FC236}">
                <a16:creationId xmlns:a16="http://schemas.microsoft.com/office/drawing/2014/main" id="{5465305E-1A10-AC4C-A38A-C9799C287DBE}"/>
              </a:ext>
            </a:extLst>
          </p:cNvPr>
          <p:cNvSpPr>
            <a:spLocks/>
          </p:cNvSpPr>
          <p:nvPr/>
        </p:nvSpPr>
        <p:spPr bwMode="auto">
          <a:xfrm>
            <a:off x="6685758" y="4562476"/>
            <a:ext cx="1031081" cy="1788320"/>
          </a:xfrm>
          <a:custGeom>
            <a:avLst/>
            <a:gdLst>
              <a:gd name="T0" fmla="*/ 0 w 22209"/>
              <a:gd name="T1" fmla="*/ 2147483646 h 21600"/>
              <a:gd name="T2" fmla="*/ 2147483646 w 22209"/>
              <a:gd name="T3" fmla="*/ 2147483646 h 21600"/>
              <a:gd name="T4" fmla="*/ 2147483646 w 22209"/>
              <a:gd name="T5" fmla="*/ 2147483646 h 21600"/>
              <a:gd name="T6" fmla="*/ 0 60000 65536"/>
              <a:gd name="T7" fmla="*/ 0 60000 65536"/>
              <a:gd name="T8" fmla="*/ 0 60000 65536"/>
              <a:gd name="T9" fmla="*/ 0 w 22209"/>
              <a:gd name="T10" fmla="*/ 0 h 21600"/>
              <a:gd name="T11" fmla="*/ 22209 w 22209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2209" h="21600" fill="none" extrusionOk="0">
                <a:moveTo>
                  <a:pt x="-1" y="8"/>
                </a:moveTo>
                <a:cubicBezTo>
                  <a:pt x="204" y="2"/>
                  <a:pt x="409" y="-1"/>
                  <a:pt x="614" y="-1"/>
                </a:cubicBezTo>
                <a:cubicBezTo>
                  <a:pt x="12359" y="-1"/>
                  <a:pt x="21952" y="9385"/>
                  <a:pt x="22208" y="21129"/>
                </a:cubicBezTo>
              </a:path>
              <a:path w="22209" h="21600" stroke="0" extrusionOk="0">
                <a:moveTo>
                  <a:pt x="-1" y="8"/>
                </a:moveTo>
                <a:cubicBezTo>
                  <a:pt x="204" y="2"/>
                  <a:pt x="409" y="-1"/>
                  <a:pt x="614" y="-1"/>
                </a:cubicBezTo>
                <a:cubicBezTo>
                  <a:pt x="12359" y="-1"/>
                  <a:pt x="21952" y="9385"/>
                  <a:pt x="22208" y="21129"/>
                </a:cubicBezTo>
                <a:lnTo>
                  <a:pt x="614" y="21600"/>
                </a:lnTo>
                <a:lnTo>
                  <a:pt x="-1" y="8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79" name="Arc 36">
            <a:extLst>
              <a:ext uri="{FF2B5EF4-FFF2-40B4-BE49-F238E27FC236}">
                <a16:creationId xmlns:a16="http://schemas.microsoft.com/office/drawing/2014/main" id="{EFE86BD5-A617-3549-BBE7-5654DE2DBFF3}"/>
              </a:ext>
            </a:extLst>
          </p:cNvPr>
          <p:cNvSpPr>
            <a:spLocks/>
          </p:cNvSpPr>
          <p:nvPr/>
        </p:nvSpPr>
        <p:spPr bwMode="auto">
          <a:xfrm flipH="1">
            <a:off x="4590257" y="4579145"/>
            <a:ext cx="978693" cy="2450306"/>
          </a:xfrm>
          <a:custGeom>
            <a:avLst/>
            <a:gdLst>
              <a:gd name="T0" fmla="*/ 2147483646 w 20040"/>
              <a:gd name="T1" fmla="*/ 0 h 21600"/>
              <a:gd name="T2" fmla="*/ 2147483646 w 20040"/>
              <a:gd name="T3" fmla="*/ 2147483646 h 21600"/>
              <a:gd name="T4" fmla="*/ 0 w 20040"/>
              <a:gd name="T5" fmla="*/ 2147483646 h 21600"/>
              <a:gd name="T6" fmla="*/ 0 60000 65536"/>
              <a:gd name="T7" fmla="*/ 0 60000 65536"/>
              <a:gd name="T8" fmla="*/ 0 60000 65536"/>
              <a:gd name="T9" fmla="*/ 0 w 20040"/>
              <a:gd name="T10" fmla="*/ 0 h 21600"/>
              <a:gd name="T11" fmla="*/ 20040 w 2004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040" h="21600" fill="none" extrusionOk="0">
                <a:moveTo>
                  <a:pt x="37" y="0"/>
                </a:moveTo>
                <a:cubicBezTo>
                  <a:pt x="8841" y="15"/>
                  <a:pt x="16755" y="5372"/>
                  <a:pt x="20040" y="13540"/>
                </a:cubicBezTo>
              </a:path>
              <a:path w="20040" h="21600" stroke="0" extrusionOk="0">
                <a:moveTo>
                  <a:pt x="37" y="0"/>
                </a:moveTo>
                <a:cubicBezTo>
                  <a:pt x="8841" y="15"/>
                  <a:pt x="16755" y="5372"/>
                  <a:pt x="20040" y="13540"/>
                </a:cubicBezTo>
                <a:lnTo>
                  <a:pt x="0" y="21600"/>
                </a:lnTo>
                <a:lnTo>
                  <a:pt x="37" y="0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80" name="Arc 37">
            <a:extLst>
              <a:ext uri="{FF2B5EF4-FFF2-40B4-BE49-F238E27FC236}">
                <a16:creationId xmlns:a16="http://schemas.microsoft.com/office/drawing/2014/main" id="{D05B1DC0-30BD-4342-95BB-E87A4DE2826C}"/>
              </a:ext>
            </a:extLst>
          </p:cNvPr>
          <p:cNvSpPr>
            <a:spLocks/>
          </p:cNvSpPr>
          <p:nvPr/>
        </p:nvSpPr>
        <p:spPr bwMode="auto">
          <a:xfrm>
            <a:off x="3797301" y="5688808"/>
            <a:ext cx="785813" cy="1354931"/>
          </a:xfrm>
          <a:custGeom>
            <a:avLst/>
            <a:gdLst>
              <a:gd name="T0" fmla="*/ 2147483646 w 15506"/>
              <a:gd name="T1" fmla="*/ 0 h 21356"/>
              <a:gd name="T2" fmla="*/ 2147483646 w 15506"/>
              <a:gd name="T3" fmla="*/ 2147483646 h 21356"/>
              <a:gd name="T4" fmla="*/ 0 w 15506"/>
              <a:gd name="T5" fmla="*/ 2147483646 h 21356"/>
              <a:gd name="T6" fmla="*/ 0 60000 65536"/>
              <a:gd name="T7" fmla="*/ 0 60000 65536"/>
              <a:gd name="T8" fmla="*/ 0 60000 65536"/>
              <a:gd name="T9" fmla="*/ 0 w 15506"/>
              <a:gd name="T10" fmla="*/ 0 h 21356"/>
              <a:gd name="T11" fmla="*/ 15506 w 15506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506" h="21356" fill="none" extrusionOk="0">
                <a:moveTo>
                  <a:pt x="3237" y="-1"/>
                </a:moveTo>
                <a:cubicBezTo>
                  <a:pt x="7907" y="707"/>
                  <a:pt x="12217" y="2927"/>
                  <a:pt x="15505" y="6318"/>
                </a:cubicBezTo>
              </a:path>
              <a:path w="15506" h="21356" stroke="0" extrusionOk="0">
                <a:moveTo>
                  <a:pt x="3237" y="-1"/>
                </a:moveTo>
                <a:cubicBezTo>
                  <a:pt x="7907" y="707"/>
                  <a:pt x="12217" y="2927"/>
                  <a:pt x="15505" y="6318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571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81" name="Arc 38">
            <a:extLst>
              <a:ext uri="{FF2B5EF4-FFF2-40B4-BE49-F238E27FC236}">
                <a16:creationId xmlns:a16="http://schemas.microsoft.com/office/drawing/2014/main" id="{AAE7C035-EE20-CE4C-A0B0-72FB4FB53C62}"/>
              </a:ext>
            </a:extLst>
          </p:cNvPr>
          <p:cNvSpPr>
            <a:spLocks/>
          </p:cNvSpPr>
          <p:nvPr/>
        </p:nvSpPr>
        <p:spPr bwMode="auto">
          <a:xfrm flipH="1">
            <a:off x="2887663" y="5691188"/>
            <a:ext cx="878682" cy="1343025"/>
          </a:xfrm>
          <a:custGeom>
            <a:avLst/>
            <a:gdLst>
              <a:gd name="T0" fmla="*/ 2147483646 w 14011"/>
              <a:gd name="T1" fmla="*/ 0 h 21566"/>
              <a:gd name="T2" fmla="*/ 2147483646 w 14011"/>
              <a:gd name="T3" fmla="*/ 2147483646 h 21566"/>
              <a:gd name="T4" fmla="*/ 0 w 14011"/>
              <a:gd name="T5" fmla="*/ 2147483646 h 21566"/>
              <a:gd name="T6" fmla="*/ 0 60000 65536"/>
              <a:gd name="T7" fmla="*/ 0 60000 65536"/>
              <a:gd name="T8" fmla="*/ 0 60000 65536"/>
              <a:gd name="T9" fmla="*/ 0 w 14011"/>
              <a:gd name="T10" fmla="*/ 0 h 21566"/>
              <a:gd name="T11" fmla="*/ 14011 w 14011"/>
              <a:gd name="T12" fmla="*/ 21566 h 215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011" h="21566" fill="none" extrusionOk="0">
                <a:moveTo>
                  <a:pt x="1211" y="0"/>
                </a:moveTo>
                <a:cubicBezTo>
                  <a:pt x="5923" y="264"/>
                  <a:pt x="10418" y="2065"/>
                  <a:pt x="14010" y="5126"/>
                </a:cubicBezTo>
              </a:path>
              <a:path w="14011" h="21566" stroke="0" extrusionOk="0">
                <a:moveTo>
                  <a:pt x="1211" y="0"/>
                </a:moveTo>
                <a:cubicBezTo>
                  <a:pt x="5923" y="264"/>
                  <a:pt x="10418" y="2065"/>
                  <a:pt x="14010" y="5126"/>
                </a:cubicBezTo>
                <a:lnTo>
                  <a:pt x="0" y="21566"/>
                </a:lnTo>
                <a:lnTo>
                  <a:pt x="1211" y="0"/>
                </a:lnTo>
                <a:close/>
              </a:path>
            </a:pathLst>
          </a:custGeom>
          <a:noFill/>
          <a:ln w="571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pic>
        <p:nvPicPr>
          <p:cNvPr id="6182" name="Picture 39" descr="j0238189">
            <a:extLst>
              <a:ext uri="{FF2B5EF4-FFF2-40B4-BE49-F238E27FC236}">
                <a16:creationId xmlns:a16="http://schemas.microsoft.com/office/drawing/2014/main" id="{43312B55-778D-F345-9EE6-C39A123EE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864" y="2905663"/>
            <a:ext cx="728663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3" name="Line 40">
            <a:extLst>
              <a:ext uri="{FF2B5EF4-FFF2-40B4-BE49-F238E27FC236}">
                <a16:creationId xmlns:a16="http://schemas.microsoft.com/office/drawing/2014/main" id="{ADAEC63B-2956-E745-8F46-0BDC600DFC0D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5850" y="5657850"/>
            <a:ext cx="364332" cy="2382"/>
          </a:xfrm>
          <a:prstGeom prst="lin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pic>
        <p:nvPicPr>
          <p:cNvPr id="6184" name="Picture 41" descr="j0339222">
            <a:extLst>
              <a:ext uri="{FF2B5EF4-FFF2-40B4-BE49-F238E27FC236}">
                <a16:creationId xmlns:a16="http://schemas.microsoft.com/office/drawing/2014/main" id="{64384974-34A0-5D44-BDB3-14654A818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676" y="3943350"/>
            <a:ext cx="7286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5" name="Line 42">
            <a:extLst>
              <a:ext uri="{FF2B5EF4-FFF2-40B4-BE49-F238E27FC236}">
                <a16:creationId xmlns:a16="http://schemas.microsoft.com/office/drawing/2014/main" id="{01C3F27F-D207-3943-9FF0-770943580D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1800" y="4514850"/>
            <a:ext cx="1276350" cy="2382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186" name="Text Box 43">
            <a:extLst>
              <a:ext uri="{FF2B5EF4-FFF2-40B4-BE49-F238E27FC236}">
                <a16:creationId xmlns:a16="http://schemas.microsoft.com/office/drawing/2014/main" id="{7A8FDC49-5B53-A544-A634-85ABA880A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200" y="1790700"/>
            <a:ext cx="364332" cy="492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500</a:t>
            </a: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250</a:t>
            </a: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125</a:t>
            </a: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endParaRPr lang="en-US" altLang="en-US" sz="1050" b="1">
              <a:solidFill>
                <a:schemeClr val="hlink"/>
              </a:solidFill>
              <a:latin typeface="Arial" panose="020B0604020202020204" pitchFamily="34" charset="0"/>
            </a:endParaRPr>
          </a:p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60</a:t>
            </a:r>
          </a:p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30</a:t>
            </a:r>
          </a:p>
          <a:p>
            <a:pPr algn="r">
              <a:spcBef>
                <a:spcPct val="50000"/>
              </a:spcBef>
            </a:pPr>
            <a:r>
              <a:rPr lang="en-US" altLang="en-US" sz="1050" b="1">
                <a:solidFill>
                  <a:schemeClr val="hlink"/>
                </a:solidFill>
                <a:latin typeface="Arial" panose="020B0604020202020204" pitchFamily="34" charset="0"/>
              </a:rPr>
              <a:t>0    	</a:t>
            </a:r>
          </a:p>
        </p:txBody>
      </p:sp>
      <p:pic>
        <p:nvPicPr>
          <p:cNvPr id="6187" name="Picture 44" descr="j0310176">
            <a:extLst>
              <a:ext uri="{FF2B5EF4-FFF2-40B4-BE49-F238E27FC236}">
                <a16:creationId xmlns:a16="http://schemas.microsoft.com/office/drawing/2014/main" id="{60A8EB78-E8ED-FF49-B0B0-904432412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3848100"/>
            <a:ext cx="792957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88" name="Freeform 45">
            <a:extLst>
              <a:ext uri="{FF2B5EF4-FFF2-40B4-BE49-F238E27FC236}">
                <a16:creationId xmlns:a16="http://schemas.microsoft.com/office/drawing/2014/main" id="{9822CA8A-2506-1E4C-988F-78364529BB6C}"/>
              </a:ext>
            </a:extLst>
          </p:cNvPr>
          <p:cNvSpPr>
            <a:spLocks/>
          </p:cNvSpPr>
          <p:nvPr/>
        </p:nvSpPr>
        <p:spPr bwMode="auto">
          <a:xfrm>
            <a:off x="5245100" y="6267451"/>
            <a:ext cx="942975" cy="111920"/>
          </a:xfrm>
          <a:custGeom>
            <a:avLst/>
            <a:gdLst>
              <a:gd name="T0" fmla="*/ 0 w 496"/>
              <a:gd name="T1" fmla="*/ 0 h 1"/>
              <a:gd name="T2" fmla="*/ 2147483646 w 496"/>
              <a:gd name="T3" fmla="*/ 2147483646 h 1"/>
              <a:gd name="T4" fmla="*/ 0 60000 65536"/>
              <a:gd name="T5" fmla="*/ 0 60000 65536"/>
              <a:gd name="T6" fmla="*/ 0 w 496"/>
              <a:gd name="T7" fmla="*/ 0 h 1"/>
              <a:gd name="T8" fmla="*/ 496 w 496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496" h="1">
                <a:moveTo>
                  <a:pt x="0" y="0"/>
                </a:moveTo>
                <a:lnTo>
                  <a:pt x="496" y="1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89" name="Line 46">
            <a:extLst>
              <a:ext uri="{FF2B5EF4-FFF2-40B4-BE49-F238E27FC236}">
                <a16:creationId xmlns:a16="http://schemas.microsoft.com/office/drawing/2014/main" id="{F9FCC8C4-F09E-CE48-B589-A2B9FD5823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11725" y="3000375"/>
            <a:ext cx="364332" cy="371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0" name="Line 47">
            <a:extLst>
              <a:ext uri="{FF2B5EF4-FFF2-40B4-BE49-F238E27FC236}">
                <a16:creationId xmlns:a16="http://schemas.microsoft.com/office/drawing/2014/main" id="{EED96FC0-3D40-F84C-9F3F-0CE29C5A244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40501" y="2997995"/>
            <a:ext cx="273845" cy="2976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1" name="Line 48">
            <a:extLst>
              <a:ext uri="{FF2B5EF4-FFF2-40B4-BE49-F238E27FC236}">
                <a16:creationId xmlns:a16="http://schemas.microsoft.com/office/drawing/2014/main" id="{FD374369-057A-1645-B8FC-0AAA1D4C6A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11876" y="3007520"/>
            <a:ext cx="90488" cy="66913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2" name="Line 49">
            <a:extLst>
              <a:ext uri="{FF2B5EF4-FFF2-40B4-BE49-F238E27FC236}">
                <a16:creationId xmlns:a16="http://schemas.microsoft.com/office/drawing/2014/main" id="{0F6052D3-2A1A-B54D-B060-C7B33FDB4F8D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9051" y="3014663"/>
            <a:ext cx="273845" cy="89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3" name="Freeform 50">
            <a:extLst>
              <a:ext uri="{FF2B5EF4-FFF2-40B4-BE49-F238E27FC236}">
                <a16:creationId xmlns:a16="http://schemas.microsoft.com/office/drawing/2014/main" id="{40ABEC31-3C5E-1448-B572-2CF6ECF21A0E}"/>
              </a:ext>
            </a:extLst>
          </p:cNvPr>
          <p:cNvSpPr>
            <a:spLocks/>
          </p:cNvSpPr>
          <p:nvPr/>
        </p:nvSpPr>
        <p:spPr bwMode="auto">
          <a:xfrm>
            <a:off x="4302126" y="6257926"/>
            <a:ext cx="5567363" cy="111920"/>
          </a:xfrm>
          <a:custGeom>
            <a:avLst/>
            <a:gdLst>
              <a:gd name="T0" fmla="*/ 0 w 2930"/>
              <a:gd name="T1" fmla="*/ 0 h 1"/>
              <a:gd name="T2" fmla="*/ 2147483646 w 2930"/>
              <a:gd name="T3" fmla="*/ 0 h 1"/>
              <a:gd name="T4" fmla="*/ 0 60000 65536"/>
              <a:gd name="T5" fmla="*/ 0 60000 65536"/>
              <a:gd name="T6" fmla="*/ 0 w 2930"/>
              <a:gd name="T7" fmla="*/ 0 h 1"/>
              <a:gd name="T8" fmla="*/ 2930 w 2930"/>
              <a:gd name="T9" fmla="*/ 1 h 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30" h="1">
                <a:moveTo>
                  <a:pt x="0" y="0"/>
                </a:moveTo>
                <a:lnTo>
                  <a:pt x="2930" y="0"/>
                </a:lnTo>
              </a:path>
            </a:pathLst>
          </a:custGeom>
          <a:noFill/>
          <a:ln w="76200">
            <a:solidFill>
              <a:srgbClr val="FFFF00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4" name="Freeform 51">
            <a:extLst>
              <a:ext uri="{FF2B5EF4-FFF2-40B4-BE49-F238E27FC236}">
                <a16:creationId xmlns:a16="http://schemas.microsoft.com/office/drawing/2014/main" id="{2DD9C32D-01B0-DA4F-BB70-D44BAA67DB0B}"/>
              </a:ext>
            </a:extLst>
          </p:cNvPr>
          <p:cNvSpPr>
            <a:spLocks/>
          </p:cNvSpPr>
          <p:nvPr/>
        </p:nvSpPr>
        <p:spPr bwMode="auto">
          <a:xfrm>
            <a:off x="7731126" y="3690938"/>
            <a:ext cx="111920" cy="2576513"/>
          </a:xfrm>
          <a:custGeom>
            <a:avLst/>
            <a:gdLst>
              <a:gd name="T0" fmla="*/ 0 w 6"/>
              <a:gd name="T1" fmla="*/ 0 h 1666"/>
              <a:gd name="T2" fmla="*/ 2147483646 w 6"/>
              <a:gd name="T3" fmla="*/ 2147483646 h 1666"/>
              <a:gd name="T4" fmla="*/ 0 60000 65536"/>
              <a:gd name="T5" fmla="*/ 0 60000 65536"/>
              <a:gd name="T6" fmla="*/ 0 w 6"/>
              <a:gd name="T7" fmla="*/ 0 h 1666"/>
              <a:gd name="T8" fmla="*/ 6 w 6"/>
              <a:gd name="T9" fmla="*/ 1666 h 16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" h="1666">
                <a:moveTo>
                  <a:pt x="0" y="0"/>
                </a:moveTo>
                <a:lnTo>
                  <a:pt x="6" y="1666"/>
                </a:lnTo>
              </a:path>
            </a:pathLst>
          </a:cu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5" name="Line 52">
            <a:extLst>
              <a:ext uri="{FF2B5EF4-FFF2-40B4-BE49-F238E27FC236}">
                <a16:creationId xmlns:a16="http://schemas.microsoft.com/office/drawing/2014/main" id="{4B0D3B78-CE8F-4B46-BA54-BA35E2C1C7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68825" y="3219450"/>
            <a:ext cx="2382" cy="2895600"/>
          </a:xfrm>
          <a:prstGeom prst="line">
            <a:avLst/>
          </a:prstGeom>
          <a:noFill/>
          <a:ln w="57150">
            <a:solidFill>
              <a:srgbClr val="008977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6" name="Line 53">
            <a:extLst>
              <a:ext uri="{FF2B5EF4-FFF2-40B4-BE49-F238E27FC236}">
                <a16:creationId xmlns:a16="http://schemas.microsoft.com/office/drawing/2014/main" id="{CF9FC18B-06F7-0A42-82DF-AA3DDBF48A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69201" y="3295650"/>
            <a:ext cx="547688" cy="238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7" name="Line 54">
            <a:extLst>
              <a:ext uri="{FF2B5EF4-FFF2-40B4-BE49-F238E27FC236}">
                <a16:creationId xmlns:a16="http://schemas.microsoft.com/office/drawing/2014/main" id="{C8881689-DBC2-4049-AFCB-A644AAB3C8F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97825" y="3383757"/>
            <a:ext cx="364332" cy="44529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8" name="Line 55">
            <a:extLst>
              <a:ext uri="{FF2B5EF4-FFF2-40B4-BE49-F238E27FC236}">
                <a16:creationId xmlns:a16="http://schemas.microsoft.com/office/drawing/2014/main" id="{81B42094-F783-0941-A946-99206F8044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26450" y="3464720"/>
            <a:ext cx="183357" cy="5929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199" name="Rectangle 56">
            <a:extLst>
              <a:ext uri="{FF2B5EF4-FFF2-40B4-BE49-F238E27FC236}">
                <a16:creationId xmlns:a16="http://schemas.microsoft.com/office/drawing/2014/main" id="{A977A9C7-DACD-1044-AF57-79EA4C42B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4400" y="5064920"/>
            <a:ext cx="82153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950">
                <a:solidFill>
                  <a:srgbClr val="3366FF"/>
                </a:solidFill>
                <a:latin typeface="Arial" panose="020B0604020202020204" pitchFamily="34" charset="0"/>
              </a:rPr>
              <a:t>EEG awake</a:t>
            </a:r>
          </a:p>
        </p:txBody>
      </p:sp>
      <p:sp>
        <p:nvSpPr>
          <p:cNvPr id="6200" name="Line 57">
            <a:extLst>
              <a:ext uri="{FF2B5EF4-FFF2-40B4-BE49-F238E27FC236}">
                <a16:creationId xmlns:a16="http://schemas.microsoft.com/office/drawing/2014/main" id="{840D2C3F-D165-9246-97E7-D429104980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25775" y="5222082"/>
            <a:ext cx="2382" cy="81676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1" name="Line 58">
            <a:extLst>
              <a:ext uri="{FF2B5EF4-FFF2-40B4-BE49-F238E27FC236}">
                <a16:creationId xmlns:a16="http://schemas.microsoft.com/office/drawing/2014/main" id="{F8B95045-569D-AD43-9533-70832E3330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68675" y="5445920"/>
            <a:ext cx="2382" cy="592931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2" name="Line 59">
            <a:extLst>
              <a:ext uri="{FF2B5EF4-FFF2-40B4-BE49-F238E27FC236}">
                <a16:creationId xmlns:a16="http://schemas.microsoft.com/office/drawing/2014/main" id="{54D97B06-EF95-834A-8FC1-D268EE0091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25850" y="5741195"/>
            <a:ext cx="2382" cy="29765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3" name="Line 60">
            <a:extLst>
              <a:ext uri="{FF2B5EF4-FFF2-40B4-BE49-F238E27FC236}">
                <a16:creationId xmlns:a16="http://schemas.microsoft.com/office/drawing/2014/main" id="{83E05642-3E2E-1F42-B845-13D410EF1D93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3025" y="5815013"/>
            <a:ext cx="2382" cy="2238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4" name="Line 61">
            <a:extLst>
              <a:ext uri="{FF2B5EF4-FFF2-40B4-BE49-F238E27FC236}">
                <a16:creationId xmlns:a16="http://schemas.microsoft.com/office/drawing/2014/main" id="{93F2A73B-0668-E14A-93F6-0A6B7A06DF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40200" y="5891213"/>
            <a:ext cx="2382" cy="1476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5" name="Line 62">
            <a:extLst>
              <a:ext uri="{FF2B5EF4-FFF2-40B4-BE49-F238E27FC236}">
                <a16:creationId xmlns:a16="http://schemas.microsoft.com/office/drawing/2014/main" id="{2B9F7A07-1963-E248-9947-D88BFFE812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7375" y="5965032"/>
            <a:ext cx="2382" cy="7381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6" name="Line 63">
            <a:extLst>
              <a:ext uri="{FF2B5EF4-FFF2-40B4-BE49-F238E27FC236}">
                <a16:creationId xmlns:a16="http://schemas.microsoft.com/office/drawing/2014/main" id="{5BE42B82-57FE-0C49-828F-C7523BB7EAF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5967413"/>
            <a:ext cx="2382" cy="14763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700"/>
          </a:p>
        </p:txBody>
      </p:sp>
      <p:sp>
        <p:nvSpPr>
          <p:cNvPr id="6207" name="Text Box 64">
            <a:extLst>
              <a:ext uri="{FF2B5EF4-FFF2-40B4-BE49-F238E27FC236}">
                <a16:creationId xmlns:a16="http://schemas.microsoft.com/office/drawing/2014/main" id="{DA6B3C91-1F9D-1545-848B-10BB96097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700" y="1790700"/>
            <a:ext cx="1095375" cy="39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950" b="1">
                <a:solidFill>
                  <a:srgbClr val="FF0000"/>
                </a:solidFill>
                <a:latin typeface="Arial" panose="020B0604020202020204" pitchFamily="34" charset="0"/>
              </a:rPr>
              <a:t>ECG</a:t>
            </a:r>
          </a:p>
        </p:txBody>
      </p:sp>
      <p:sp>
        <p:nvSpPr>
          <p:cNvPr id="6208" name="Text Box 65">
            <a:extLst>
              <a:ext uri="{FF2B5EF4-FFF2-40B4-BE49-F238E27FC236}">
                <a16:creationId xmlns:a16="http://schemas.microsoft.com/office/drawing/2014/main" id="{840EE187-2370-8241-AE34-2EC0988E1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4625" y="4750595"/>
            <a:ext cx="638175" cy="30008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950" b="1">
                <a:solidFill>
                  <a:srgbClr val="FF0000"/>
                </a:solidFill>
                <a:latin typeface="Arial" panose="020B0604020202020204" pitchFamily="34" charset="0"/>
              </a:rPr>
              <a:t>EMG</a:t>
            </a:r>
          </a:p>
        </p:txBody>
      </p:sp>
      <p:sp>
        <p:nvSpPr>
          <p:cNvPr id="6209" name="Text Box 66">
            <a:extLst>
              <a:ext uri="{FF2B5EF4-FFF2-40B4-BE49-F238E27FC236}">
                <a16:creationId xmlns:a16="http://schemas.microsoft.com/office/drawing/2014/main" id="{BB67CB80-C77C-6D40-865B-DED6A6B87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8601" y="2093120"/>
            <a:ext cx="912020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950" b="1">
                <a:solidFill>
                  <a:srgbClr val="0000CC"/>
                </a:solidFill>
                <a:latin typeface="Arial" panose="020B0604020202020204" pitchFamily="34" charset="0"/>
              </a:rPr>
              <a:t>EOG (ENG)</a:t>
            </a:r>
          </a:p>
        </p:txBody>
      </p:sp>
      <p:sp>
        <p:nvSpPr>
          <p:cNvPr id="6210" name="Line 67">
            <a:extLst>
              <a:ext uri="{FF2B5EF4-FFF2-40B4-BE49-F238E27FC236}">
                <a16:creationId xmlns:a16="http://schemas.microsoft.com/office/drawing/2014/main" id="{B7B73D7A-2382-D74A-B7D8-38DFC1BB2F9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25851" y="3536157"/>
            <a:ext cx="90488" cy="445293"/>
          </a:xfrm>
          <a:prstGeom prst="line">
            <a:avLst/>
          </a:prstGeom>
          <a:noFill/>
          <a:ln w="9525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211" name="Line 68">
            <a:extLst>
              <a:ext uri="{FF2B5EF4-FFF2-40B4-BE49-F238E27FC236}">
                <a16:creationId xmlns:a16="http://schemas.microsoft.com/office/drawing/2014/main" id="{628380D9-34CB-8F4D-95CE-CE5B692309EB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1576" y="4602957"/>
            <a:ext cx="90488" cy="445293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212" name="Line 69">
            <a:extLst>
              <a:ext uri="{FF2B5EF4-FFF2-40B4-BE49-F238E27FC236}">
                <a16:creationId xmlns:a16="http://schemas.microsoft.com/office/drawing/2014/main" id="{A5E34EC8-E627-B44B-B538-76D941A7F0F2}"/>
              </a:ext>
            </a:extLst>
          </p:cNvPr>
          <p:cNvSpPr>
            <a:spLocks noChangeShapeType="1"/>
          </p:cNvSpPr>
          <p:nvPr/>
        </p:nvSpPr>
        <p:spPr bwMode="auto">
          <a:xfrm>
            <a:off x="8855076" y="3455195"/>
            <a:ext cx="273845" cy="29765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700"/>
          </a:p>
        </p:txBody>
      </p:sp>
      <p:sp>
        <p:nvSpPr>
          <p:cNvPr id="6213" name="AutoShape 70">
            <a:extLst>
              <a:ext uri="{FF2B5EF4-FFF2-40B4-BE49-F238E27FC236}">
                <a16:creationId xmlns:a16="http://schemas.microsoft.com/office/drawing/2014/main" id="{1F55C619-CDDF-184E-ACC7-605FA6555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2101" y="5067300"/>
            <a:ext cx="3100388" cy="742950"/>
          </a:xfrm>
          <a:prstGeom prst="wedgeRoundRectCallout">
            <a:avLst>
              <a:gd name="adj1" fmla="val -44778"/>
              <a:gd name="adj2" fmla="val 126921"/>
              <a:gd name="adj3" fmla="val 16667"/>
            </a:avLst>
          </a:prstGeom>
          <a:solidFill>
            <a:srgbClr val="FFFF00"/>
          </a:solidFill>
          <a:ln w="9525">
            <a:solidFill>
              <a:srgbClr val="0000CC"/>
            </a:solidFill>
            <a:miter lim="800000"/>
            <a:headEnd/>
            <a:tailEnd/>
          </a:ln>
        </p:spPr>
        <p:txBody>
          <a:bodyPr lIns="97959" tIns="0" rIns="97959" bIns="0"/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500" u="sng">
                <a:solidFill>
                  <a:srgbClr val="000000"/>
                </a:solidFill>
                <a:latin typeface="Arial" panose="020B0604020202020204" pitchFamily="34" charset="0"/>
              </a:rPr>
              <a:t>ABR</a:t>
            </a:r>
          </a:p>
          <a:p>
            <a:pPr algn="ctr"/>
            <a:r>
              <a:rPr lang="en-US" altLang="en-US" sz="1500">
                <a:solidFill>
                  <a:srgbClr val="000000"/>
                </a:solidFill>
                <a:latin typeface="Arial" panose="020B0604020202020204" pitchFamily="34" charset="0"/>
              </a:rPr>
              <a:t>Amplitude </a:t>
            </a:r>
            <a:r>
              <a:rPr lang="ru-RU" altLang="en-US" sz="1500">
                <a:solidFill>
                  <a:srgbClr val="000000"/>
                </a:solidFill>
                <a:latin typeface="Arial" panose="020B0604020202020204" pitchFamily="34" charset="0"/>
              </a:rPr>
              <a:t>0</a:t>
            </a:r>
            <a:r>
              <a:rPr lang="en-US" altLang="en-US" sz="150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r>
              <a:rPr lang="ru-RU" altLang="en-US" sz="1500">
                <a:solidFill>
                  <a:srgbClr val="000000"/>
                </a:solidFill>
                <a:latin typeface="Arial" panose="020B0604020202020204" pitchFamily="34" charset="0"/>
              </a:rPr>
              <a:t>1 – 1 </a:t>
            </a:r>
            <a:r>
              <a:rPr lang="el-GR" altLang="en-US" sz="1500">
                <a:solidFill>
                  <a:srgbClr val="000000"/>
                </a:solidFill>
                <a:latin typeface="Arial" panose="020B0604020202020204" pitchFamily="34" charset="0"/>
              </a:rPr>
              <a:t>μ</a:t>
            </a:r>
            <a:r>
              <a:rPr lang="en-US" altLang="en-US" sz="150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endParaRPr lang="el-GR" altLang="en-US" sz="15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altLang="en-US" sz="1500">
                <a:solidFill>
                  <a:srgbClr val="000000"/>
                </a:solidFill>
                <a:latin typeface="Arial" panose="020B0604020202020204" pitchFamily="34" charset="0"/>
              </a:rPr>
              <a:t>Frequencies 3</a:t>
            </a:r>
            <a:r>
              <a:rPr lang="ru-RU" altLang="en-US" sz="1500">
                <a:solidFill>
                  <a:srgbClr val="000000"/>
                </a:solidFill>
                <a:latin typeface="Arial" panose="020B0604020202020204" pitchFamily="34" charset="0"/>
              </a:rPr>
              <a:t>0 – 3000 </a:t>
            </a:r>
            <a:r>
              <a:rPr lang="en-US" altLang="en-US" sz="1500">
                <a:solidFill>
                  <a:srgbClr val="000000"/>
                </a:solidFill>
                <a:latin typeface="Arial" panose="020B0604020202020204" pitchFamily="34" charset="0"/>
              </a:rPr>
              <a:t>Hz</a:t>
            </a:r>
          </a:p>
        </p:txBody>
      </p:sp>
      <p:sp>
        <p:nvSpPr>
          <p:cNvPr id="6214" name="Text Box 71">
            <a:extLst>
              <a:ext uri="{FF2B5EF4-FFF2-40B4-BE49-F238E27FC236}">
                <a16:creationId xmlns:a16="http://schemas.microsoft.com/office/drawing/2014/main" id="{CC8749C0-B904-B24E-949A-E84E5E6AB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2100" y="2855120"/>
            <a:ext cx="1640682" cy="606748"/>
          </a:xfrm>
          <a:prstGeom prst="rect">
            <a:avLst/>
          </a:prstGeom>
          <a:solidFill>
            <a:srgbClr val="008977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650" b="1">
                <a:solidFill>
                  <a:srgbClr val="FFFFFF"/>
                </a:solidFill>
                <a:latin typeface="Arial" panose="020B0604020202020204" pitchFamily="34" charset="0"/>
              </a:rPr>
              <a:t>Rectified RF noise</a:t>
            </a:r>
          </a:p>
        </p:txBody>
      </p:sp>
      <p:sp>
        <p:nvSpPr>
          <p:cNvPr id="6215" name="Text Box 72">
            <a:extLst>
              <a:ext uri="{FF2B5EF4-FFF2-40B4-BE49-F238E27FC236}">
                <a16:creationId xmlns:a16="http://schemas.microsoft.com/office/drawing/2014/main" id="{98AD1E39-F5B1-C44A-932A-67B89D2CE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8900" y="2474120"/>
            <a:ext cx="1640682" cy="60674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650" b="1">
                <a:solidFill>
                  <a:schemeClr val="hlink"/>
                </a:solidFill>
                <a:latin typeface="Arial" panose="020B0604020202020204" pitchFamily="34" charset="0"/>
              </a:rPr>
              <a:t>Power line noise</a:t>
            </a:r>
          </a:p>
        </p:txBody>
      </p:sp>
      <p:sp>
        <p:nvSpPr>
          <p:cNvPr id="6216" name="Text Box 73">
            <a:extLst>
              <a:ext uri="{FF2B5EF4-FFF2-40B4-BE49-F238E27FC236}">
                <a16:creationId xmlns:a16="http://schemas.microsoft.com/office/drawing/2014/main" id="{FA497612-9912-E845-9529-5439999939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650" y="2390776"/>
            <a:ext cx="1002507" cy="352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650" b="1" dirty="0">
                <a:solidFill>
                  <a:schemeClr val="hlink"/>
                </a:solidFill>
                <a:latin typeface="Arial" panose="020B0604020202020204" pitchFamily="34" charset="0"/>
              </a:rPr>
              <a:t>60 Hz</a:t>
            </a:r>
          </a:p>
        </p:txBody>
      </p:sp>
      <p:sp>
        <p:nvSpPr>
          <p:cNvPr id="6217" name="Rectangle 74">
            <a:extLst>
              <a:ext uri="{FF2B5EF4-FFF2-40B4-BE49-F238E27FC236}">
                <a16:creationId xmlns:a16="http://schemas.microsoft.com/office/drawing/2014/main" id="{7A12CFCC-986F-3643-9FCE-A8328B48D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1683" y="6631782"/>
            <a:ext cx="266761" cy="398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7959" tIns="48980" rIns="97959" bIns="48980">
            <a:spAutoFit/>
          </a:bodyPr>
          <a:lstStyle>
            <a:lvl1pPr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52463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52463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950"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733959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6D52C-2808-4FC5-2B48-3E4599FB6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03B79D-4719-EFE8-6B70-6E5E335CD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1961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23206" rtl="0" eaLnBrk="1" latinLnBrk="0" hangingPunct="1">
              <a:defRPr sz="1466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320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640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9615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282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16024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923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6243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8563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10928B-AF6E-8C4F-9891-D2DFD25B3CE8}" type="slidenum">
              <a:rPr lang="en-US" smtClean="0"/>
              <a:pPr/>
              <a:t>72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1AE22-6AE2-A7FB-7712-17C74668B4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8958" y="6356351"/>
            <a:ext cx="7313598" cy="365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2320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320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640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9615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282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16024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923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6243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8563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Hearing First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9665052-AC64-82CE-8B98-6BB94F8CF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29" y="645902"/>
            <a:ext cx="11484518" cy="1542955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latin typeface="Arial Rounded MT Bold" panose="020F0704030504030204" pitchFamily="34" charset="77"/>
                <a:ea typeface="ＭＳ Ｐゴシック" charset="0"/>
                <a:cs typeface="ＭＳ Ｐゴシック" charset="0"/>
              </a:rPr>
              <a:t>Strategies for Enhancing a Quiet Patient State 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Three Options for Pediatric ABR Assessment</a:t>
            </a:r>
            <a:br>
              <a:rPr lang="en-US" sz="3200" b="0" dirty="0">
                <a:latin typeface="Roboto" panose="02000000000000000000" pitchFamily="2" charset="0"/>
              </a:rPr>
            </a:br>
            <a:endParaRPr lang="en-US" sz="3200" dirty="0"/>
          </a:p>
        </p:txBody>
      </p:sp>
      <p:pic>
        <p:nvPicPr>
          <p:cNvPr id="11" name="Picture 10" descr="A doctor standing next to a patient&#10;&#10;AI-generated content may be incorrect.">
            <a:extLst>
              <a:ext uri="{FF2B5EF4-FFF2-40B4-BE49-F238E27FC236}">
                <a16:creationId xmlns:a16="http://schemas.microsoft.com/office/drawing/2014/main" id="{E5331674-B6E3-280A-BEF5-9631900A8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348" y="2165684"/>
            <a:ext cx="3763685" cy="3295055"/>
          </a:xfrm>
          <a:prstGeom prst="rect">
            <a:avLst/>
          </a:prstGeom>
        </p:spPr>
      </p:pic>
      <p:pic>
        <p:nvPicPr>
          <p:cNvPr id="16" name="Picture 15" descr="A cartoon of a doctor holding a baby&#10;&#10;AI-generated content may be incorrect.">
            <a:extLst>
              <a:ext uri="{FF2B5EF4-FFF2-40B4-BE49-F238E27FC236}">
                <a16:creationId xmlns:a16="http://schemas.microsoft.com/office/drawing/2014/main" id="{D66947DC-EE5A-F2DF-5D28-A541AF0BC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7346" y="1972082"/>
            <a:ext cx="2531971" cy="4002505"/>
          </a:xfrm>
          <a:prstGeom prst="rect">
            <a:avLst/>
          </a:prstGeom>
        </p:spPr>
      </p:pic>
      <p:pic>
        <p:nvPicPr>
          <p:cNvPr id="18" name="Picture 17" descr="A baby sleeping on a cloud&#10;&#10;AI-generated content may be incorrect.">
            <a:extLst>
              <a:ext uri="{FF2B5EF4-FFF2-40B4-BE49-F238E27FC236}">
                <a16:creationId xmlns:a16="http://schemas.microsoft.com/office/drawing/2014/main" id="{ECA316D2-7DF3-0A28-0FEA-0CECDE32B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484" y="2323838"/>
            <a:ext cx="3200400" cy="3136900"/>
          </a:xfrm>
          <a:prstGeom prst="rect">
            <a:avLst/>
          </a:prstGeom>
        </p:spPr>
      </p:pic>
      <p:pic>
        <p:nvPicPr>
          <p:cNvPr id="19" name="Picture 18" descr="A baby sleeping on a cloud&#10;&#10;AI-generated content may be incorrect.">
            <a:extLst>
              <a:ext uri="{FF2B5EF4-FFF2-40B4-BE49-F238E27FC236}">
                <a16:creationId xmlns:a16="http://schemas.microsoft.com/office/drawing/2014/main" id="{D66B6643-11BC-73FE-9DD0-E2773028F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30" y="2165683"/>
            <a:ext cx="3200400" cy="3136900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2E7A0F41-3EC3-6407-164F-27C495CA4ECC}"/>
              </a:ext>
            </a:extLst>
          </p:cNvPr>
          <p:cNvSpPr txBox="1">
            <a:spLocks/>
          </p:cNvSpPr>
          <p:nvPr/>
        </p:nvSpPr>
        <p:spPr>
          <a:xfrm>
            <a:off x="794441" y="5771982"/>
            <a:ext cx="2742486" cy="539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798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Natural Sleep</a:t>
            </a:r>
            <a:endParaRPr lang="en-US" sz="2000" dirty="0">
              <a:solidFill>
                <a:srgbClr val="00406F"/>
              </a:solidFill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A341B4D-F7B8-A314-8887-D07F7CB362B2}"/>
              </a:ext>
            </a:extLst>
          </p:cNvPr>
          <p:cNvSpPr txBox="1">
            <a:spLocks/>
          </p:cNvSpPr>
          <p:nvPr/>
        </p:nvSpPr>
        <p:spPr>
          <a:xfrm>
            <a:off x="4337345" y="6086390"/>
            <a:ext cx="2742486" cy="539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798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Sedation</a:t>
            </a:r>
            <a:endParaRPr lang="en-US" sz="2000" dirty="0">
              <a:solidFill>
                <a:srgbClr val="00406F"/>
              </a:solidFill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0A71E4C5-4882-C40D-2845-CB74520F22D9}"/>
              </a:ext>
            </a:extLst>
          </p:cNvPr>
          <p:cNvSpPr txBox="1">
            <a:spLocks/>
          </p:cNvSpPr>
          <p:nvPr/>
        </p:nvSpPr>
        <p:spPr>
          <a:xfrm>
            <a:off x="8145946" y="5638584"/>
            <a:ext cx="2892610" cy="539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127989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General Anesthesia</a:t>
            </a:r>
            <a:endParaRPr lang="en-US" sz="2000" dirty="0">
              <a:solidFill>
                <a:srgbClr val="0040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45318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74AA3-0200-2A89-2C2C-413E7111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8B75C2-422C-FEA3-C179-02AA53048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1961" y="6356351"/>
            <a:ext cx="2742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23206" rtl="0" eaLnBrk="1" latinLnBrk="0" hangingPunct="1">
              <a:defRPr sz="1466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320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640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9615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282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16024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923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6243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8563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A10928B-AF6E-8C4F-9891-D2DFD25B3CE8}" type="slidenum">
              <a:rPr lang="en-US" smtClean="0"/>
              <a:pPr/>
              <a:t>73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8AA05-E228-FDDD-B873-EBC439E84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78688" y="6356351"/>
            <a:ext cx="7313598" cy="3655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2320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320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4640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69615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9282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16024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39230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62436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85639" algn="l" defTabSz="423206" rtl="0" eaLnBrk="1" latinLnBrk="0" hangingPunct="1">
              <a:defRPr sz="166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© Hearing First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3587F1-507E-7F41-039B-0CCBB6C33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741" y="789900"/>
            <a:ext cx="11484518" cy="1149018"/>
          </a:xfrm>
        </p:spPr>
        <p:txBody>
          <a:bodyPr>
            <a:noAutofit/>
          </a:bodyPr>
          <a:lstStyle/>
          <a:p>
            <a:pPr algn="ctr"/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 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ABR with Natural Sleep, Melatonin and Sedation</a:t>
            </a:r>
            <a:br>
              <a:rPr lang="en-US" sz="3200" dirty="0">
                <a:latin typeface="Arial Rounded MT Bold" panose="020F0704030504030204" pitchFamily="34" charset="77"/>
              </a:rPr>
            </a:br>
            <a:br>
              <a:rPr lang="en-US" sz="3200" dirty="0">
                <a:latin typeface="Arial Rounded MT Bold" panose="020F0704030504030204" pitchFamily="34" charset="77"/>
              </a:rPr>
            </a:br>
            <a:r>
              <a:rPr lang="en-US" sz="3200" dirty="0">
                <a:latin typeface="Arial Rounded MT Bold" panose="020F0704030504030204" pitchFamily="34" charset="77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C4434E-7BD4-E559-EF30-9964B3102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42" y="2332855"/>
            <a:ext cx="6148660" cy="368218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FDC07269-1B19-AEB8-2BC7-B11978FB6E41}"/>
              </a:ext>
            </a:extLst>
          </p:cNvPr>
          <p:cNvSpPr txBox="1">
            <a:spLocks noChangeArrowheads="1"/>
          </p:cNvSpPr>
          <p:nvPr/>
        </p:nvSpPr>
        <p:spPr>
          <a:xfrm>
            <a:off x="2295464" y="6221412"/>
            <a:ext cx="2012830" cy="365126"/>
          </a:xfrm>
          <a:prstGeom prst="rect">
            <a:avLst/>
          </a:prstGeom>
        </p:spPr>
        <p:txBody>
          <a:bodyPr>
            <a:noAutofit/>
          </a:bodyPr>
          <a:lstStyle>
            <a:lvl1pPr marL="319975" indent="-319975" algn="l" defTabSz="1279899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3199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1pPr>
            <a:lvl2pPr marL="959925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933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2pPr>
            <a:lvl3pPr marL="159987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399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3pPr>
            <a:lvl4pPr marL="223982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001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4pPr>
            <a:lvl5pPr marL="287977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5pPr>
            <a:lvl6pPr marL="3519721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59670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621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39570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  <a:defRPr/>
            </a:pPr>
            <a:r>
              <a:rPr lang="en-US" altLang="x-none" sz="2000" dirty="0">
                <a:solidFill>
                  <a:schemeClr val="bg1"/>
                </a:solidFill>
                <a:latin typeface="Arial Rounded MT Bold" panose="020F0704030504030204" pitchFamily="34" charset="77"/>
              </a:rPr>
              <a:t>2025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65DB8E0-8541-CBE2-F0C8-C9DEEC7593DA}"/>
              </a:ext>
            </a:extLst>
          </p:cNvPr>
          <p:cNvSpPr txBox="1">
            <a:spLocks noChangeArrowheads="1"/>
          </p:cNvSpPr>
          <p:nvPr/>
        </p:nvSpPr>
        <p:spPr>
          <a:xfrm>
            <a:off x="6538209" y="2145292"/>
            <a:ext cx="4882052" cy="4143590"/>
          </a:xfrm>
          <a:prstGeom prst="rect">
            <a:avLst/>
          </a:prstGeom>
        </p:spPr>
        <p:txBody>
          <a:bodyPr>
            <a:noAutofit/>
          </a:bodyPr>
          <a:lstStyle>
            <a:lvl1pPr marL="319975" indent="-319975" algn="l" defTabSz="1279899" rtl="0" eaLnBrk="1" latinLnBrk="0" hangingPunct="1">
              <a:lnSpc>
                <a:spcPct val="90000"/>
              </a:lnSpc>
              <a:spcBef>
                <a:spcPts val="1400"/>
              </a:spcBef>
              <a:buFont typeface="Arial" panose="020B0604020202020204" pitchFamily="34" charset="0"/>
              <a:buChar char="•"/>
              <a:defRPr sz="3199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1pPr>
            <a:lvl2pPr marL="959925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933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2pPr>
            <a:lvl3pPr marL="159987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399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3pPr>
            <a:lvl4pPr marL="223982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001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4pPr>
            <a:lvl5pPr marL="2879773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1333" kern="1200">
                <a:solidFill>
                  <a:srgbClr val="2C2C2C"/>
                </a:solidFill>
                <a:latin typeface="+mn-lt"/>
                <a:ea typeface="+mn-ea"/>
                <a:cs typeface="+mn-cs"/>
              </a:defRPr>
            </a:lvl5pPr>
            <a:lvl6pPr marL="3519721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59670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99621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39570" indent="-319975" algn="l" defTabSz="1279899" rtl="0" eaLnBrk="1" latinLnBrk="0" hangingPunct="1">
              <a:lnSpc>
                <a:spcPct val="90000"/>
              </a:lnSpc>
              <a:spcBef>
                <a:spcPts val="698"/>
              </a:spcBef>
              <a:buFont typeface="Arial" panose="020B0604020202020204" pitchFamily="34" charset="0"/>
              <a:buChar char="•"/>
              <a:defRPr sz="2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rgbClr val="C00000"/>
              </a:buClr>
              <a:buNone/>
              <a:defRPr/>
            </a:pPr>
            <a:endParaRPr 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ＭＳ Ｐゴシック" charset="0"/>
              <a:cs typeface="Arial"/>
            </a:endParaRP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2025 Audiology Research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Excellent review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Natural sleep: average duration of 49 minutes</a:t>
            </a:r>
          </a:p>
          <a:p>
            <a:pPr>
              <a:spcBef>
                <a:spcPts val="0"/>
              </a:spcBef>
              <a:buClr>
                <a:srgbClr val="C00000"/>
              </a:buClr>
              <a:buFont typeface="Wingdings" pitchFamily="2" charset="2"/>
              <a:buChar char="§"/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Conscious sedation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Chloral hydrate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r>
              <a:rPr lang="en-US" sz="2400" b="1" dirty="0" err="1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Triclofos</a:t>
            </a: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 (banned in US)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  <a:ea typeface="ＭＳ Ｐゴシック" charset="0"/>
                <a:cs typeface="Arial"/>
              </a:rPr>
              <a:t>Midazolam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Dexmedetomidine (DEX)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r>
              <a:rPr lang="en-US" sz="2400" b="1" dirty="0" err="1">
                <a:solidFill>
                  <a:srgbClr val="00406F"/>
                </a:solidFill>
                <a:latin typeface="Arial Rounded MT Bold" panose="020F0704030504030204" pitchFamily="34" charset="77"/>
              </a:rPr>
              <a:t>Clonodine</a:t>
            </a:r>
            <a:r>
              <a:rPr lang="en-US" sz="2400" b="1" dirty="0">
                <a:solidFill>
                  <a:srgbClr val="00406F"/>
                </a:solidFill>
                <a:latin typeface="Arial Rounded MT Bold" panose="020F0704030504030204" pitchFamily="34" charset="77"/>
              </a:rPr>
              <a:t> </a:t>
            </a: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endParaRPr 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ＭＳ Ｐゴシック" charset="0"/>
              <a:cs typeface="Arial"/>
            </a:endParaRPr>
          </a:p>
          <a:p>
            <a:pPr lvl="1">
              <a:spcBef>
                <a:spcPts val="0"/>
              </a:spcBef>
              <a:buClr>
                <a:srgbClr val="C00000"/>
              </a:buClr>
              <a:defRPr/>
            </a:pPr>
            <a:endParaRPr lang="en-US" sz="2400" b="1" dirty="0">
              <a:solidFill>
                <a:srgbClr val="00406F"/>
              </a:solidFill>
              <a:latin typeface="Arial Rounded MT Bold" panose="020F0704030504030204" pitchFamily="34" charset="77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30011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6F18530B-CFA9-B248-A82E-B21501CCE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9900" y="690563"/>
            <a:ext cx="11252200" cy="91440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</a:t>
            </a:r>
            <a:br>
              <a:rPr lang="en-US" sz="2400" dirty="0">
                <a:latin typeface="Arial Rounded MT Bold" panose="020F0704030504030204" pitchFamily="34" charset="77"/>
              </a:rPr>
            </a:br>
            <a:r>
              <a:rPr lang="en-US" sz="2400" dirty="0">
                <a:latin typeface="Arial Rounded MT Bold" panose="020F0704030504030204" pitchFamily="34" charset="77"/>
              </a:rPr>
              <a:t>Frequency-Specific ABR and More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en-US" sz="31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Sleep Deprivation in ABR Measurement</a:t>
            </a:r>
          </a:p>
        </p:txBody>
      </p:sp>
      <p:sp>
        <p:nvSpPr>
          <p:cNvPr id="360451" name="Rectangle 3">
            <a:extLst>
              <a:ext uri="{FF2B5EF4-FFF2-40B4-BE49-F238E27FC236}">
                <a16:creationId xmlns:a16="http://schemas.microsoft.com/office/drawing/2014/main" id="{E1305C97-125C-9F46-95AC-D36044846A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0900" y="1676400"/>
            <a:ext cx="6004996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charset="2"/>
              <a:buNone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Detailed instructions for parents/caregivers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Atypically late bedtime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Extra adult during transportation to clinic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Schedule ABR for first appointment in morning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Prepare for ABR immediately upon patient arrival at clinic</a:t>
            </a:r>
          </a:p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Record ABR after feeding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FD11A076-09C7-2E4E-BC84-3A7255A60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5896" y="2733675"/>
            <a:ext cx="476698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091230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9FF3F391-2455-CE42-B012-62A9E7331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4778" y="436209"/>
            <a:ext cx="11330609" cy="1325563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altLang="x-none" sz="3200" dirty="0">
                <a:latin typeface="Arial Rounded MT Bold" panose="020F0704030504030204" pitchFamily="34" charset="77"/>
              </a:rPr>
            </a:br>
            <a:r>
              <a:rPr lang="en-US" altLang="en-US" sz="2800" i="1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Anesthesia as an Option in ABR Assessment of Children</a:t>
            </a:r>
          </a:p>
        </p:txBody>
      </p:sp>
      <p:pic>
        <p:nvPicPr>
          <p:cNvPr id="30722" name="Picture 2" descr="OR">
            <a:extLst>
              <a:ext uri="{FF2B5EF4-FFF2-40B4-BE49-F238E27FC236}">
                <a16:creationId xmlns:a16="http://schemas.microsoft.com/office/drawing/2014/main" id="{D009E273-DC4C-0041-9CDE-F2FA88E6C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468" y="1761772"/>
            <a:ext cx="7023893" cy="485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1FF9F46C-BC35-C9D3-B913-637A90E8B1B3}"/>
              </a:ext>
            </a:extLst>
          </p:cNvPr>
          <p:cNvSpPr txBox="1">
            <a:spLocks noChangeArrowheads="1"/>
          </p:cNvSpPr>
          <p:nvPr/>
        </p:nvSpPr>
        <p:spPr>
          <a:xfrm>
            <a:off x="8583543" y="3116040"/>
            <a:ext cx="2399989" cy="13255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ln>
                  <a:solidFill>
                    <a:srgbClr val="00406F"/>
                  </a:solidFill>
                </a:ln>
                <a:solidFill>
                  <a:srgbClr val="00406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altLang="en-US" sz="2700" dirty="0">
                <a:latin typeface="Arial Rounded MT Bold" panose="020F0704030504030204" pitchFamily="34" charset="77"/>
                <a:ea typeface="ＭＳ Ｐゴシック" panose="020B0600070205080204" pitchFamily="34" charset="-128"/>
              </a:rPr>
              <a:t>Propofol</a:t>
            </a:r>
            <a:endParaRPr lang="en-US" altLang="en-US" sz="2800" dirty="0">
              <a:latin typeface="Arial Rounded MT Bold" panose="020F0704030504030204" pitchFamily="34" charset="77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3135845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Picture 4" descr="Hall Cover_REV post 1.22.2013.pdf">
            <a:extLst>
              <a:ext uri="{FF2B5EF4-FFF2-40B4-BE49-F238E27FC236}">
                <a16:creationId xmlns:a16="http://schemas.microsoft.com/office/drawing/2014/main" id="{799FD6FF-618C-034B-90DC-678E502EEC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96200" y="1714500"/>
            <a:ext cx="30861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/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8035C30A-24CB-9A4E-AD2D-FF18461D6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650" y="5969000"/>
            <a:ext cx="24003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eBook 2015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(</a:t>
            </a:r>
            <a:r>
              <a:rPr lang="en-US" altLang="en-US" sz="2100" dirty="0" err="1"/>
              <a:t>Amazon.com</a:t>
            </a:r>
            <a:r>
              <a:rPr lang="en-US" altLang="en-US" sz="2100" dirty="0"/>
              <a:t>)</a:t>
            </a:r>
          </a:p>
        </p:txBody>
      </p:sp>
      <p:sp>
        <p:nvSpPr>
          <p:cNvPr id="258052" name="Rectangle 3">
            <a:extLst>
              <a:ext uri="{FF2B5EF4-FFF2-40B4-BE49-F238E27FC236}">
                <a16:creationId xmlns:a16="http://schemas.microsoft.com/office/drawing/2014/main" id="{6C62B468-F3E3-5848-A9D4-6F60083CF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5556" y="6124575"/>
            <a:ext cx="3784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Hardcopy or Kindle Version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(</a:t>
            </a:r>
            <a:r>
              <a:rPr lang="en-US" altLang="en-US" sz="2100" dirty="0" err="1"/>
              <a:t>www.amazon.com</a:t>
            </a:r>
            <a:r>
              <a:rPr lang="en-US" altLang="en-US" sz="2100" dirty="0"/>
              <a:t>)</a:t>
            </a:r>
          </a:p>
        </p:txBody>
      </p:sp>
      <p:pic>
        <p:nvPicPr>
          <p:cNvPr id="258053" name="Picture 8" descr="Hall Cover_REV post 1.22.2013.pdf">
            <a:extLst>
              <a:ext uri="{FF2B5EF4-FFF2-40B4-BE49-F238E27FC236}">
                <a16:creationId xmlns:a16="http://schemas.microsoft.com/office/drawing/2014/main" id="{5CE81294-C611-264D-BFB9-8324DF7FC0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974" y="2286000"/>
            <a:ext cx="2951816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8054" name="Picture 5">
            <a:extLst>
              <a:ext uri="{FF2B5EF4-FFF2-40B4-BE49-F238E27FC236}">
                <a16:creationId xmlns:a16="http://schemas.microsoft.com/office/drawing/2014/main" id="{6E7BA0C4-FC49-7541-BDD9-25AF78BD8E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650" y="2286000"/>
            <a:ext cx="2882787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74247181-A70D-0F40-B595-68AEF52391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9090" y="23813"/>
            <a:ext cx="10172700" cy="137160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Evidence-Based Objective Assessment of Infant Hearing: Frequency-Specific ABR and More</a:t>
            </a: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References for More Information</a:t>
            </a:r>
            <a:endParaRPr lang="en-US" altLang="x-none" sz="2800" i="1" dirty="0">
              <a:latin typeface="Arial Rounded MT Bold" panose="020F0704030504030204" pitchFamily="34" charset="77"/>
            </a:endParaRP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B0AB797E-7CE2-9E21-44FC-721032ED82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606" y="2286000"/>
            <a:ext cx="2882787" cy="373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8ADD4AA7-3914-C39A-DF2C-F3EF74621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606" y="6124575"/>
            <a:ext cx="259963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868" tIns="45243" rIns="92868" bIns="45243" anchor="b"/>
          <a:lstStyle>
            <a:lvl1pPr defTabSz="612775">
              <a:spcBef>
                <a:spcPct val="20000"/>
              </a:spcBef>
              <a:buClr>
                <a:schemeClr val="accent2"/>
              </a:buClr>
              <a:buSzPct val="95000"/>
              <a:buFont typeface="Wingdings" pitchFamily="2" charset="2"/>
              <a:buChar char="q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l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Wingdings" pitchFamily="2" charset="2"/>
              <a:buChar char="ü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 defTabSz="612775">
              <a:spcBef>
                <a:spcPct val="20000"/>
              </a:spcBef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defTabSz="612775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Zapf Dingbats" charset="2"/>
              <a:buChar char=""/>
              <a:defRPr sz="16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2018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100" dirty="0"/>
              <a:t>(Plural Publishing)</a:t>
            </a:r>
          </a:p>
        </p:txBody>
      </p:sp>
    </p:spTree>
    <p:extLst>
      <p:ext uri="{BB962C8B-B14F-4D97-AF65-F5344CB8AC3E}">
        <p14:creationId xmlns:p14="http://schemas.microsoft.com/office/powerpoint/2010/main" val="1887018472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A2D9D-2C5D-FF29-A4C8-CE9351E97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488B98-C21A-E8F2-5FEE-BA86EAB3F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/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/>
              <a:t>9:00 am	Objective techniques for auditory assessment of infants</a:t>
            </a:r>
          </a:p>
          <a:p>
            <a:pPr marL="0" indent="0">
              <a:buNone/>
            </a:pPr>
            <a:r>
              <a:rPr lang="en-US" sz="2400" dirty="0"/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10:30 am	Break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/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301597E-0BED-B5FF-C100-5799C8D0F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0"/>
            <a:ext cx="105156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Time-Ordered Agenda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9804291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E58BC-FDEB-3CCB-BAAD-1F5398586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1C0414-4FEB-EA1A-2552-89A04D08B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947528"/>
            <a:ext cx="10896600" cy="4697112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Assembly test supplies (e.g., electrodes, ear tips, etc.)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Create an air conduction click ABR protocol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Instruct subject about test procedure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Select an appropriate size probe tip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Prepare subject for electrode placement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Affix and plug in electrodes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Check inter-electrode impedance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Insert ear tips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For each ear, record replicated ABR waveforms at </a:t>
            </a:r>
            <a:r>
              <a:rPr lang="en-US" altLang="x-none" sz="2000" u="sng" dirty="0">
                <a:latin typeface="Arial Rounded MT Bold" panose="020F0704030504030204" pitchFamily="34" charset="77"/>
              </a:rPr>
              <a:t>&gt;</a:t>
            </a:r>
            <a:r>
              <a:rPr lang="en-US" altLang="x-none" sz="2000" dirty="0">
                <a:latin typeface="Arial Rounded MT Bold" panose="020F0704030504030204" pitchFamily="34" charset="77"/>
              </a:rPr>
              <a:t> 80 dB </a:t>
            </a:r>
            <a:r>
              <a:rPr lang="en-US" altLang="x-none" sz="2000" dirty="0" err="1">
                <a:latin typeface="Arial Rounded MT Bold" panose="020F0704030504030204" pitchFamily="34" charset="77"/>
              </a:rPr>
              <a:t>nHL</a:t>
            </a:r>
            <a:r>
              <a:rPr lang="en-US" altLang="x-none" sz="2000" dirty="0">
                <a:latin typeface="Arial Rounded MT Bold" panose="020F0704030504030204" pitchFamily="34" charset="77"/>
              </a:rPr>
              <a:t> with rarefaction and condensation polarity stimuli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Terminate signal averaging when ABR wave V amplitude to noise ratio = &gt; 3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Quickly estimate click ABR threshold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000" dirty="0">
                <a:latin typeface="Arial Rounded MT Bold" panose="020F0704030504030204" pitchFamily="34" charset="77"/>
              </a:rPr>
              <a:t>Analyze ABR findings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000" dirty="0">
              <a:latin typeface="Arial Rounded MT Bold" panose="020F0704030504030204" pitchFamily="34" charset="77"/>
            </a:endParaRP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000" dirty="0">
              <a:latin typeface="Arial Rounded MT Bold" panose="020F070403050403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D48668E-24AE-E4E3-674C-B3C9D17D1E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2885"/>
            <a:ext cx="10515600" cy="95063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Hands-on Activities:  </a:t>
            </a:r>
            <a:br>
              <a:rPr lang="en-US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Click-Evoked ABR (Air Conduction)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8259914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56E48-627E-5FE5-9415-37C0B3148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4B8916F4-51E0-5441-27ED-EA917A762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456" y="1130981"/>
            <a:ext cx="10515600" cy="95063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dirty="0">
                <a:latin typeface="Arial Rounded MT Bold" panose="020F0704030504030204" pitchFamily="34" charset="77"/>
              </a:rPr>
              <a:t>Hands-on Activities:  </a:t>
            </a:r>
            <a:br>
              <a:rPr lang="en-US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Click-Evoked ABR (Air – and Bone Conduction)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C0F72-ECA0-1070-39C1-4B7D7DF37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347" y="1863408"/>
            <a:ext cx="4525010" cy="4417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C411B2-9686-FF92-8E64-B686468B84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8256" y="1863408"/>
            <a:ext cx="5040884" cy="490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0251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92FE3-9C69-4ABB-BCFC-C1CA04DAE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81EEED1-B6ED-4254-1049-7148D8306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0848"/>
            <a:ext cx="10896600" cy="4697112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Activity assumes the same subject has already undergone air conduction click evoked ABR measurement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Create a bone conduction click ABR protocol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Instruct subject about test procedure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Select an appropriate size probe tip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Prepare subject for electrode placement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Place bone oscillator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For each ear, record replicated bone conduction ABR waveforms at at varying stimulus intensity levels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Terminate signal averaging when ABR wave V amplitude to noise ratio = &gt; 3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Verify presence of reliable wave I component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Analyze bone conduction ABR findings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ED0101E-29E4-37AB-E417-220169085F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82341"/>
            <a:ext cx="10622280" cy="95063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Hands-on Activities:  </a:t>
            </a:r>
            <a:br>
              <a:rPr lang="en-US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Click Evoked ABR (Bone Conduction)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680108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40A1C-0F55-2D48-ECAC-4A553CC3D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BE087D0-4C2C-427F-342C-8CEEC663C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1540" y="1432243"/>
            <a:ext cx="10515600" cy="4697112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Activity assumes the same subject has already undergone air and bone conduction click evoked ABR measurement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Create a tone burst ABR protocol for 1000 Hz or another frequency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For each ear, record replicated tone burst ABR waveforms at at varying stimulus intensity levels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Terminate signal averaging when ABR wave V amplitude to noise ratio = &gt; 3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Determine tone burst ABR thresholds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r>
              <a:rPr lang="en-US" altLang="x-none" sz="2400" dirty="0">
                <a:latin typeface="Arial Rounded MT Bold" panose="020F0704030504030204" pitchFamily="34" charset="77"/>
              </a:rPr>
              <a:t>Estimate behavioral hearing thresholds</a:t>
            </a: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  <a:p>
            <a:pPr>
              <a:spcBef>
                <a:spcPts val="400"/>
              </a:spcBef>
              <a:buFont typeface="Wingdings" pitchFamily="2" charset="2"/>
              <a:buChar char="§"/>
              <a:defRPr/>
            </a:pPr>
            <a:endParaRPr lang="en-US" altLang="x-none" sz="2400" dirty="0">
              <a:latin typeface="Arial Rounded MT Bold" panose="020F0704030504030204" pitchFamily="34" charset="77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BD095AA-89FD-615D-7369-1FC82AB970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84860" y="728645"/>
            <a:ext cx="10622280" cy="950630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>
                <a:latin typeface="Arial Rounded MT Bold" panose="020F0704030504030204" pitchFamily="34" charset="77"/>
              </a:rPr>
              <a:t>Hands-on Activities:  </a:t>
            </a:r>
            <a:br>
              <a:rPr lang="en-US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Tone Burst ABR (Air Conduction)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781798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574A-B75C-E62A-C9B4-204946A23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CE288BD0-4827-BB2A-2FC3-FEBDD3539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0457" y="791296"/>
            <a:ext cx="10515600" cy="1642699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dirty="0">
                <a:latin typeface="Arial Rounded MT Bold" panose="020F0704030504030204" pitchFamily="34" charset="77"/>
              </a:rPr>
              <a:t>Hands-on Activities:  </a:t>
            </a:r>
            <a:br>
              <a:rPr lang="en-US" sz="2800" i="1" dirty="0">
                <a:latin typeface="Arial Rounded MT Bold" panose="020F0704030504030204" pitchFamily="34" charset="77"/>
              </a:rPr>
            </a:br>
            <a:r>
              <a:rPr lang="en-US" sz="2800" i="1" dirty="0">
                <a:latin typeface="Arial Rounded MT Bold" panose="020F0704030504030204" pitchFamily="34" charset="77"/>
              </a:rPr>
              <a:t>Traditional Tone Burst and Chirp Evoked ABR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br>
              <a:rPr lang="en-US" sz="2800" dirty="0">
                <a:latin typeface="Arial Rounded MT Bold" panose="020F0704030504030204" pitchFamily="34" charset="77"/>
              </a:rPr>
            </a:b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B3E5354-704E-54FC-5C39-5117C9D87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88" y="1918884"/>
            <a:ext cx="5540192" cy="42815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92D0F-5C8D-F218-51D2-CB7ADA9C8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3744" y="1918884"/>
            <a:ext cx="5468112" cy="4147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19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76754-8607-B336-8607-2D458BB0E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0465684-6859-F5E1-628B-C0D505794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8370" y="2071889"/>
            <a:ext cx="10271760" cy="437144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9:00 am	Introduction and learning objectives</a:t>
            </a:r>
          </a:p>
          <a:p>
            <a:pPr marL="0" indent="0">
              <a:buNone/>
            </a:pPr>
            <a:r>
              <a:rPr lang="en-US" sz="2400" dirty="0"/>
              <a:t>8:45 am	Crosscheck principle in pediatric hearing assessment</a:t>
            </a:r>
          </a:p>
          <a:p>
            <a:pPr marL="0" indent="0">
              <a:buNone/>
            </a:pPr>
            <a:r>
              <a:rPr lang="en-US" sz="2400" dirty="0"/>
              <a:t>9:00 am	Objective techniques for auditory assessment of infants</a:t>
            </a:r>
          </a:p>
          <a:p>
            <a:pPr marL="0" indent="0">
              <a:buNone/>
            </a:pPr>
            <a:r>
              <a:rPr lang="en-US" sz="2400" dirty="0"/>
              <a:t>9:30 am	Frequency-specific ABR measurement</a:t>
            </a:r>
          </a:p>
          <a:p>
            <a:pPr marL="0" indent="0">
              <a:buNone/>
            </a:pPr>
            <a:r>
              <a:rPr lang="en-US" sz="2400" dirty="0"/>
              <a:t>10:30 am	Break</a:t>
            </a:r>
          </a:p>
          <a:p>
            <a:pPr marL="0" indent="0">
              <a:buNone/>
            </a:pPr>
            <a:r>
              <a:rPr lang="en-US" sz="2400" dirty="0"/>
              <a:t>10:45 am	Live demo of frequency-specific ABR measurement</a:t>
            </a:r>
          </a:p>
          <a:p>
            <a:pPr marL="0" indent="0">
              <a:buNone/>
            </a:pPr>
            <a:r>
              <a:rPr lang="en-US" sz="2400" dirty="0"/>
              <a:t>11:00 am	Attendee hands-on ABR measurement activities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C00000"/>
                </a:solidFill>
              </a:rPr>
              <a:t>12:45 pm	Questions &amp; answers</a:t>
            </a:r>
          </a:p>
          <a:p>
            <a:pPr marL="0" indent="0">
              <a:buNone/>
            </a:pPr>
            <a:r>
              <a:rPr lang="en-US" sz="2400" dirty="0"/>
              <a:t>1:00 noon	Adjourn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9AF2620-97C6-5618-8398-7E946298DB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530" y="0"/>
            <a:ext cx="10515600" cy="1325563"/>
          </a:xfrm>
        </p:spPr>
        <p:txBody>
          <a:bodyPr>
            <a:noAutofit/>
          </a:bodyPr>
          <a:lstStyle/>
          <a:p>
            <a:pPr algn="ctr">
              <a:defRPr/>
            </a:pPr>
            <a:b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</a:br>
            <a:r>
              <a:rPr lang="en-US" altLang="x-none" sz="2800" dirty="0">
                <a:solidFill>
                  <a:schemeClr val="accent2"/>
                </a:solidFill>
                <a:latin typeface="Arial Rounded MT Bold" panose="020F0704030504030204" pitchFamily="34" charset="77"/>
              </a:rPr>
              <a:t> </a:t>
            </a:r>
            <a:br>
              <a:rPr lang="en-US" altLang="x-none" sz="2800" dirty="0">
                <a:latin typeface="Arial Rounded MT Bold" panose="020F0704030504030204" pitchFamily="34" charset="77"/>
              </a:rPr>
            </a:br>
            <a:r>
              <a:rPr lang="en-US" sz="2800" dirty="0"/>
              <a:t>Evidence-Based Objective Assessment of Infant Hearing: Frequency-Specific ABR and More</a:t>
            </a:r>
            <a:br>
              <a:rPr lang="en-US" sz="2800" dirty="0"/>
            </a:br>
            <a:r>
              <a:rPr lang="en-US" sz="2800" i="1" dirty="0"/>
              <a:t>Time-Ordered Agenda</a:t>
            </a:r>
            <a:endParaRPr lang="en-US" altLang="x-none" sz="28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00193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11783</TotalTime>
  <Words>4743</Words>
  <Application>Microsoft Macintosh PowerPoint</Application>
  <PresentationFormat>Widescreen</PresentationFormat>
  <Paragraphs>637</Paragraphs>
  <Slides>83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83</vt:i4>
      </vt:variant>
    </vt:vector>
  </HeadingPairs>
  <TitlesOfParts>
    <vt:vector size="91" baseType="lpstr">
      <vt:lpstr>ＭＳ Ｐゴシック</vt:lpstr>
      <vt:lpstr>Arial</vt:lpstr>
      <vt:lpstr>Arial Rounded MT Bold</vt:lpstr>
      <vt:lpstr>Calibri</vt:lpstr>
      <vt:lpstr>Helvetica</vt:lpstr>
      <vt:lpstr>Roboto</vt:lpstr>
      <vt:lpstr>Wingdings</vt:lpstr>
      <vt:lpstr>Office Theme</vt:lpstr>
      <vt:lpstr>   Evidence-Based Objective Assessment of Infant Hearing: Frequency-Specific ABR and More </vt:lpstr>
      <vt:lpstr>   Evidence-Based Objective Assessment of Infant Hearing: Frequency-Specific ABR and More Time-Ordered Agenda</vt:lpstr>
      <vt:lpstr> Evidence-Based Objective Assessment of Infant Hearing: Frequency-Specific ABR and More Handouts (jh4325@drexel.edu) </vt:lpstr>
      <vt:lpstr>   Evidence-Based Objective Assessment of Infant Hearing: Frequency-Specific ABR and More</vt:lpstr>
      <vt:lpstr>The Cross-Check Principle  (Jerger J &amp; Hayes D. Arch Otolaryngology, 102, 1976)</vt:lpstr>
      <vt:lpstr>PowerPoint Presentation</vt:lpstr>
      <vt:lpstr> The Cross-Check Principle in Pediatric Audiology Test Battery in 1976</vt:lpstr>
      <vt:lpstr> The Cross-Check Principle in Pediatric Audiology (Jerger J &amp; Hayes D. Arch Otolaryngol 102: 1976)</vt:lpstr>
      <vt:lpstr> Celebrating the 50th Anniversary of The Cross-Check Principle Current Pediatric Audiology Test Options</vt:lpstr>
      <vt:lpstr> The Cross-Check Principle in Audiology A 40-Year Perspective (Request via email)</vt:lpstr>
      <vt:lpstr>   Evidence-Based Objective Assessment of Infant Hearing: Frequency-Specific ABR and More Time-Ordered Agenda</vt:lpstr>
      <vt:lpstr>Evidence-Based Objective Assessment of Infant Hearing: Frequency-Specific ABR and More Objective Auditory Assessment is Standard of Care </vt:lpstr>
      <vt:lpstr> Evidence-Based Objective Assessment of Infant Hearing: Frequency-Specific ABR and More  Aural Immittance Measurement </vt:lpstr>
      <vt:lpstr>Evidence-Based Objective Assessment of Infant Hearing: Frequency-Specific ABR and More Aural Immittance Measures</vt:lpstr>
      <vt:lpstr> Evidence-Based Objective Assessment of Infant Hearing: Frequency-Specific ABR and More A Variety of Acoustic Reflex Measurements </vt:lpstr>
      <vt:lpstr>Evidence-Based Objective Assessment of Infant Hearing: Frequency-Specific ABR and More Acoustic Reflex Latency</vt:lpstr>
      <vt:lpstr> Evidence-Based Objective Assessment of Infant Hearing: Frequency-Specific ABR and More Valuable Acoustic Reflex Applications in Young Children </vt:lpstr>
      <vt:lpstr>PowerPoint Presentation</vt:lpstr>
      <vt:lpstr> Evidence-Based Objective Assessment of Infant Hearing: Frequency-Specific ABR and More Valuable Acoustic Reflex Applications in Young Children </vt:lpstr>
      <vt:lpstr> Evidence-Based Objective Assessment of Infant Hearing: Frequency-Specific ABR and More Valuable Acoustic Reflex Applications in Young Children </vt:lpstr>
      <vt:lpstr> Evidence-Based Objective Assessment of Infant Hearing: Frequency-Specific ABR and More  OAE Measurement is Standard of Care </vt:lpstr>
      <vt:lpstr>PowerPoint Presentation</vt:lpstr>
      <vt:lpstr>PowerPoint Presentation</vt:lpstr>
      <vt:lpstr>Evidence-Based Objective Assessment of Infant Hearing: Frequency-Specific ABR and More Four Important Steps Prior to OAE Measurement</vt:lpstr>
      <vt:lpstr>Evidence-Based Objective Assessment of Infant Hearing: Frequency-Specific ABR and More General Steps in Analysis of OAE Findings</vt:lpstr>
      <vt:lpstr>PowerPoint Presentation</vt:lpstr>
      <vt:lpstr>PowerPoint Presentation</vt:lpstr>
      <vt:lpstr>PowerPoint Presentation</vt:lpstr>
      <vt:lpstr>Evidence-Based Objective Assessment of Infant Hearing: Frequency-Specific ABR and More Relation of OAEs to Audiogram</vt:lpstr>
      <vt:lpstr>Evidence-Based Objective Assessment of Infant Hearing: Frequency-Specific ABR and More Selected Clinical Pediatric Applications of OAEs</vt:lpstr>
      <vt:lpstr>Evidence-Based Objective Assessment of Infant Hearing:  Frequency-Specific ABR and More Minimal Test Battery According to 2010 ANSD Guidelines</vt:lpstr>
      <vt:lpstr>   Evidence-Based Objective Assessment of Infant Hearing: Frequency-Specific ABR and More Time-Ordered Agenda</vt:lpstr>
      <vt:lpstr> eHandbook of Auditory Evoked Responses Available from Amazon.com http://www.amazon.com/dp/B0145G2FFM</vt:lpstr>
      <vt:lpstr> Evidence-Based Objective Assessment of Infant Hearing: Frequency-Specific ABR and More  ABR Measurement is Standard of Care </vt:lpstr>
      <vt:lpstr>Evidence-Based Objective Assessment of Infant Hearing: Frequency-Specific ABR and More  ABR Protocol: Stimulus Parameters</vt:lpstr>
      <vt:lpstr>Evidence-Based Objective Assessment of Infant Hearing: Frequency-Specific ABR and More Advantages of Insert Earphones in ABR Measurement</vt:lpstr>
      <vt:lpstr>Evidence-Based Objective Assessment of Infant Hearing: Frequency-Specific ABR and More A Modern Bone Oscillator Design for ABR Recording</vt:lpstr>
      <vt:lpstr>Evidence-Based Objective Assessment of Infant Hearing:  Frequency-Specific ABR and More What is the Optimal Stimulus Presentation Rate? </vt:lpstr>
      <vt:lpstr>PowerPoint Presentation</vt:lpstr>
      <vt:lpstr>PowerPoint Presentation</vt:lpstr>
      <vt:lpstr>Evidence-Based Objective Assessment of Infant Hearing:  Frequency-Specific ABR and More  Use Fastest Feasible Stimulus Presentation Rate</vt:lpstr>
      <vt:lpstr>Evidence-Based Objective Assessment of Infant Hearing: Frequency-Specific ABR and More  Clinical ABR Concepts for Stimulus Intensity</vt:lpstr>
      <vt:lpstr>Evidence-Based Objective Assessment of Infant Hearing: Frequency-Specific ABR and More Effect of Stimulus Intensity on ABR Wave V Latency</vt:lpstr>
      <vt:lpstr>Evidence-Based Objective Assessment of Infant Hearing: Frequency-Specific ABR and More ABR Wave V Latency versus Intensity</vt:lpstr>
      <vt:lpstr>  Evidence-Based Objective Assessment of Infant Hearing: Frequency-Specific ABR and More ABR Protocol: Acquisition Parameters </vt:lpstr>
      <vt:lpstr>Evidence-Based Objective Assessment of Infant Hearing: Frequency-Specific ABR and More International 10-20 Electrode System</vt:lpstr>
      <vt:lpstr>PowerPoint Presentation</vt:lpstr>
      <vt:lpstr>PowerPoint Presentation</vt:lpstr>
      <vt:lpstr>PowerPoint Presentation</vt:lpstr>
      <vt:lpstr>PowerPoint Presentation</vt:lpstr>
      <vt:lpstr>Evidence-Based Objective Assessment of Infant Hearing: Frequency-Specific ABR and More Factors Affecting Decisions About ABR Analysis Time </vt:lpstr>
      <vt:lpstr>PowerPoint Presentation</vt:lpstr>
      <vt:lpstr> Avoid Excessive Signal Averaging Despite Adequate SNR (NHS Guidelines, 2013)</vt:lpstr>
      <vt:lpstr>  Saving Time in Pediatric ABR Measurement Avoid Excessive Signal Averaging Despite Adequate SNR</vt:lpstr>
      <vt:lpstr>Evidence-Based Objective Assessment of Infant Hearing: Frequency-Specific ABR and More Analysis of Latency and Amplitude</vt:lpstr>
      <vt:lpstr>Evidence-Based Objective Assessment of Infant Hearing: Frequency-Specific ABR and More Factors Influencing ABR Analysis</vt:lpstr>
      <vt:lpstr>PowerPoint Presentation</vt:lpstr>
      <vt:lpstr>PowerPoint Presentation</vt:lpstr>
      <vt:lpstr>PowerPoint Presentation</vt:lpstr>
      <vt:lpstr>Correction Factors for Converting ABR Thresholds in dB nHL to Estimated Behavioral Thresholds in dB HL (or EHL) Normal Hearing Patients</vt:lpstr>
      <vt:lpstr>Correction Factors for Converting ABR Thresholds in dB nHL to Estimated Behavioral Thresholds in dB HL (or EHL) Sensory Hearing Loss</vt:lpstr>
      <vt:lpstr>PowerPoint Presentation</vt:lpstr>
      <vt:lpstr>Evidence-Based Objective Assessment of Infant Hearing: Frequency-Specific ABR and More Chirp Evoked ABR Amplitude is Larger</vt:lpstr>
      <vt:lpstr>PowerPoint Presentation</vt:lpstr>
      <vt:lpstr>PowerPoint Presentation</vt:lpstr>
      <vt:lpstr> Experience with Bone Conduction ABR in  Diagnosing Conductive Hearing Loss in Children</vt:lpstr>
      <vt:lpstr> Air- versus Bone Conduction Click Evoked ABR:  Differentiation of Conductive vs. Sensory Hearing Loss </vt:lpstr>
      <vt:lpstr>PowerPoint Presentation</vt:lpstr>
      <vt:lpstr>Evidence-Based Objective Assessment of Infant Hearing: Frequency-Specific ABR and More Bone Conduction ABR is Standard of Care</vt:lpstr>
      <vt:lpstr>PowerPoint Presentation</vt:lpstr>
      <vt:lpstr>Evidence-Based Objective Assessment of Infant Hearing: Frequency-Specific ABR and More Sources of “Noise” in ABR Measurement</vt:lpstr>
      <vt:lpstr>Strategies for Enhancing a Quiet Patient State  Three Options for Pediatric ABR Assessment </vt:lpstr>
      <vt:lpstr> Evidence-Based Objective Assessment of Infant Hearing: Frequency-Specific ABR and More  ABR with Natural Sleep, Melatonin and Sedation   </vt:lpstr>
      <vt:lpstr>Evidence-Based Objective Assessment of Infant Hearing:  Frequency-Specific ABR and More Sleep Deprivation in ABR Measurement</vt:lpstr>
      <vt:lpstr>Evidence-Based Objective Assessment of Infant Hearing: Frequency-Specific ABR and More Anesthesia as an Option in ABR Assessment of Children</vt:lpstr>
      <vt:lpstr>   Evidence-Based Objective Assessment of Infant Hearing: Frequency-Specific ABR and More References for More Information</vt:lpstr>
      <vt:lpstr>   Evidence-Based Objective Assessment of Infant Hearing: Frequency-Specific ABR and More Time-Ordered Agenda</vt:lpstr>
      <vt:lpstr>      Hands-on Activities:   Click-Evoked ABR (Air Conduction)  </vt:lpstr>
      <vt:lpstr>Hands-on Activities:   Click-Evoked ABR (Air – and Bone Conduction)  </vt:lpstr>
      <vt:lpstr>    Hands-on Activities:   Click Evoked ABR (Bone Conduction)  </vt:lpstr>
      <vt:lpstr>   Hands-on Activities:   Tone Burst ABR (Air Conduction)  </vt:lpstr>
      <vt:lpstr>Hands-on Activities:   Traditional Tone Burst and Chirp Evoked ABR   </vt:lpstr>
      <vt:lpstr>   Evidence-Based Objective Assessment of Infant Hearing: Frequency-Specific ABR and More Time-Ordered Agenda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jwhall3phd@gmail.com</dc:creator>
  <cp:lastModifiedBy>James Hall</cp:lastModifiedBy>
  <cp:revision>137</cp:revision>
  <dcterms:created xsi:type="dcterms:W3CDTF">2019-10-04T20:48:06Z</dcterms:created>
  <dcterms:modified xsi:type="dcterms:W3CDTF">2026-09-27T18:09:06Z</dcterms:modified>
</cp:coreProperties>
</file>